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0" r:id="rId1"/>
  </p:sldMasterIdLst>
  <p:notesMasterIdLst>
    <p:notesMasterId r:id="rId15"/>
  </p:notesMasterIdLst>
  <p:sldIdLst>
    <p:sldId id="256" r:id="rId2"/>
    <p:sldId id="536" r:id="rId3"/>
    <p:sldId id="539" r:id="rId4"/>
    <p:sldId id="507" r:id="rId5"/>
    <p:sldId id="508" r:id="rId6"/>
    <p:sldId id="512" r:id="rId7"/>
    <p:sldId id="515" r:id="rId8"/>
    <p:sldId id="540" r:id="rId9"/>
    <p:sldId id="541" r:id="rId10"/>
    <p:sldId id="465" r:id="rId11"/>
    <p:sldId id="532" r:id="rId12"/>
    <p:sldId id="538" r:id="rId13"/>
    <p:sldId id="489"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ardsectie" id="{8C69C899-0D72-4D6C-B383-87B16BB26A3B}">
          <p14:sldIdLst>
            <p14:sldId id="256"/>
            <p14:sldId id="536"/>
            <p14:sldId id="539"/>
            <p14:sldId id="507"/>
            <p14:sldId id="508"/>
            <p14:sldId id="512"/>
            <p14:sldId id="515"/>
            <p14:sldId id="540"/>
            <p14:sldId id="541"/>
          </p14:sldIdLst>
        </p14:section>
        <p14:section name="Naamloze sectie" id="{51FD9C9D-3015-4098-BE28-49009F446A62}">
          <p14:sldIdLst>
            <p14:sldId id="465"/>
            <p14:sldId id="532"/>
            <p14:sldId id="538"/>
            <p14:sldId id="489"/>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showGuides="1">
      <p:cViewPr varScale="1">
        <p:scale>
          <a:sx n="110" d="100"/>
          <a:sy n="110" d="100"/>
        </p:scale>
        <p:origin x="144" y="13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BB70CD-7133-44A4-AC1C-76E0CF505EF9}" type="datetimeFigureOut">
              <a:rPr lang="nl-NL" smtClean="0"/>
              <a:t>13-10-2026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D30FB46-D61D-4564-8CF0-A8B479564992}" type="slidenum">
              <a:rPr lang="nl-NL" smtClean="0"/>
              <a:t>‹nr.›</a:t>
            </a:fld>
            <a:endParaRPr lang="nl-NL"/>
          </a:p>
        </p:txBody>
      </p:sp>
    </p:spTree>
    <p:extLst>
      <p:ext uri="{BB962C8B-B14F-4D97-AF65-F5344CB8AC3E}">
        <p14:creationId xmlns:p14="http://schemas.microsoft.com/office/powerpoint/2010/main" val="39533871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97C242-E041-7A65-7657-318E49627754}"/>
            </a:ext>
          </a:extLst>
        </p:cNvPr>
        <p:cNvGrpSpPr/>
        <p:nvPr/>
      </p:nvGrpSpPr>
      <p:grpSpPr>
        <a:xfrm>
          <a:off x="0" y="0"/>
          <a:ext cx="0" cy="0"/>
          <a:chOff x="0" y="0"/>
          <a:chExt cx="0" cy="0"/>
        </a:xfrm>
      </p:grpSpPr>
      <p:sp>
        <p:nvSpPr>
          <p:cNvPr id="12290" name="Tijdelijke aanduiding voor dia-afbeelding 1">
            <a:extLst>
              <a:ext uri="{FF2B5EF4-FFF2-40B4-BE49-F238E27FC236}">
                <a16:creationId xmlns:a16="http://schemas.microsoft.com/office/drawing/2014/main" id="{1AFBC361-D6B9-6B21-A565-E62AEF68EA8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nl-NL"/>
          </a:p>
        </p:txBody>
      </p:sp>
      <p:sp>
        <p:nvSpPr>
          <p:cNvPr id="12291" name="Tijdelijke aanduiding voor notities 2">
            <a:extLst>
              <a:ext uri="{FF2B5EF4-FFF2-40B4-BE49-F238E27FC236}">
                <a16:creationId xmlns:a16="http://schemas.microsoft.com/office/drawing/2014/main" id="{B4D15B9C-A63C-9026-5201-59DCCBA0173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nl-NL" altLang="nl-NL">
                <a:solidFill>
                  <a:srgbClr val="474947"/>
                </a:solidFill>
                <a:latin typeface="Arial" panose="020B0604020202020204" pitchFamily="34" charset="0"/>
              </a:rPr>
              <a:t>2021 gaat de boeken in als het jaar van een belangrijke omwenteling in de strafrechtelijke procespraktijk. De afgelopen maanden werd zichtbaar dat steeds meer officieren van justitie, advocaten en rechters uitwijken naar een fundamenteel andere manier van procederen, namelijk die op basis van onderlinge afspraken. De reden daarvoor ligt voornamelijk hierin dat zij het hoofd willen bieden aan de nadelige gevolgen van de zich steeds verder opstapelende (forse) strafdossiers.</a:t>
            </a:r>
            <a:endParaRPr lang="nl-NL" altLang="nl-NL"/>
          </a:p>
        </p:txBody>
      </p:sp>
      <p:sp>
        <p:nvSpPr>
          <p:cNvPr id="12292" name="Tijdelijke aanduiding voor dianummer 3">
            <a:extLst>
              <a:ext uri="{FF2B5EF4-FFF2-40B4-BE49-F238E27FC236}">
                <a16:creationId xmlns:a16="http://schemas.microsoft.com/office/drawing/2014/main" id="{8FAD66E4-57B7-97BA-2579-7855452764B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6AFB045-7663-4D66-A8C1-27D9B8EBBDC3}" type="slidenum">
              <a:rPr lang="nl-NL" altLang="nl-NL" smtClean="0"/>
              <a:pPr/>
              <a:t>12</a:t>
            </a:fld>
            <a:endParaRPr lang="nl-NL" altLang="nl-NL"/>
          </a:p>
        </p:txBody>
      </p:sp>
    </p:spTree>
    <p:extLst>
      <p:ext uri="{BB962C8B-B14F-4D97-AF65-F5344CB8AC3E}">
        <p14:creationId xmlns:p14="http://schemas.microsoft.com/office/powerpoint/2010/main" val="8000502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C1DBD85-1343-4F21-8071-B25D4D363B86}" type="datetime1">
              <a:rPr lang="nl-NL" smtClean="0"/>
              <a:t>13-10-2026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C7F5A414-E867-4210-8DA9-27395B7BB1CC}" type="slidenum">
              <a:rPr lang="nl-NL" smtClean="0"/>
              <a:t>‹nr.›</a:t>
            </a:fld>
            <a:endParaRPr lang="nl-NL"/>
          </a:p>
        </p:txBody>
      </p:sp>
    </p:spTree>
    <p:extLst>
      <p:ext uri="{BB962C8B-B14F-4D97-AF65-F5344CB8AC3E}">
        <p14:creationId xmlns:p14="http://schemas.microsoft.com/office/powerpoint/2010/main" val="3806022726"/>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1DBD85-1343-4F21-8071-B25D4D363B86}" type="datetime1">
              <a:rPr lang="nl-NL" smtClean="0"/>
              <a:t>13-10-2026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C7F5A414-E867-4210-8DA9-27395B7BB1CC}" type="slidenum">
              <a:rPr lang="nl-NL" smtClean="0"/>
              <a:t>‹nr.›</a:t>
            </a:fld>
            <a:endParaRPr lang="nl-NL"/>
          </a:p>
        </p:txBody>
      </p:sp>
    </p:spTree>
    <p:extLst>
      <p:ext uri="{BB962C8B-B14F-4D97-AF65-F5344CB8AC3E}">
        <p14:creationId xmlns:p14="http://schemas.microsoft.com/office/powerpoint/2010/main" val="2088829370"/>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C1DBD85-1343-4F21-8071-B25D4D363B86}" type="datetime1">
              <a:rPr lang="nl-NL" smtClean="0"/>
              <a:t>13-10-2026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C7F5A414-E867-4210-8DA9-27395B7BB1CC}" type="slidenum">
              <a:rPr lang="nl-NL" smtClean="0"/>
              <a:t>‹nr.›</a:t>
            </a:fld>
            <a:endParaRPr lang="nl-NL"/>
          </a:p>
        </p:txBody>
      </p:sp>
    </p:spTree>
    <p:extLst>
      <p:ext uri="{BB962C8B-B14F-4D97-AF65-F5344CB8AC3E}">
        <p14:creationId xmlns:p14="http://schemas.microsoft.com/office/powerpoint/2010/main" val="3083452003"/>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C1DBD85-1343-4F21-8071-B25D4D363B86}" type="datetime1">
              <a:rPr lang="nl-NL" smtClean="0"/>
              <a:t>13-10-2026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C7F5A414-E867-4210-8DA9-27395B7BB1CC}" type="slidenum">
              <a:rPr lang="nl-NL" smtClean="0"/>
              <a:t>‹nr.›</a:t>
            </a:fld>
            <a:endParaRPr lang="nl-NL"/>
          </a:p>
        </p:txBody>
      </p:sp>
    </p:spTree>
    <p:extLst>
      <p:ext uri="{BB962C8B-B14F-4D97-AF65-F5344CB8AC3E}">
        <p14:creationId xmlns:p14="http://schemas.microsoft.com/office/powerpoint/2010/main" val="1157088184"/>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C1DBD85-1343-4F21-8071-B25D4D363B86}" type="datetime1">
              <a:rPr lang="nl-NL" smtClean="0"/>
              <a:t>13-10-2026</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C7F5A414-E867-4210-8DA9-27395B7BB1CC}" type="slidenum">
              <a:rPr lang="nl-NL" smtClean="0"/>
              <a:t>‹nr.›</a:t>
            </a:fld>
            <a:endParaRPr lang="nl-NL"/>
          </a:p>
        </p:txBody>
      </p:sp>
    </p:spTree>
    <p:extLst>
      <p:ext uri="{BB962C8B-B14F-4D97-AF65-F5344CB8AC3E}">
        <p14:creationId xmlns:p14="http://schemas.microsoft.com/office/powerpoint/2010/main" val="344327177"/>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C1DBD85-1343-4F21-8071-B25D4D363B86}" type="datetime1">
              <a:rPr lang="nl-NL" smtClean="0"/>
              <a:t>13-10-2026</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C7F5A414-E867-4210-8DA9-27395B7BB1CC}" type="slidenum">
              <a:rPr lang="nl-NL" smtClean="0"/>
              <a:t>‹nr.›</a:t>
            </a:fld>
            <a:endParaRPr lang="nl-NL"/>
          </a:p>
        </p:txBody>
      </p:sp>
    </p:spTree>
    <p:extLst>
      <p:ext uri="{BB962C8B-B14F-4D97-AF65-F5344CB8AC3E}">
        <p14:creationId xmlns:p14="http://schemas.microsoft.com/office/powerpoint/2010/main" val="763975732"/>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1DBD85-1343-4F21-8071-B25D4D363B86}" type="datetime1">
              <a:rPr lang="nl-NL" smtClean="0"/>
              <a:t>13-10-2026</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C7F5A414-E867-4210-8DA9-27395B7BB1CC}" type="slidenum">
              <a:rPr lang="nl-NL" smtClean="0"/>
              <a:t>‹nr.›</a:t>
            </a:fld>
            <a:endParaRPr lang="nl-NL"/>
          </a:p>
        </p:txBody>
      </p:sp>
    </p:spTree>
    <p:extLst>
      <p:ext uri="{BB962C8B-B14F-4D97-AF65-F5344CB8AC3E}">
        <p14:creationId xmlns:p14="http://schemas.microsoft.com/office/powerpoint/2010/main" val="2612636730"/>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C1DBD85-1343-4F21-8071-B25D4D363B86}" type="datetime1">
              <a:rPr lang="nl-NL" smtClean="0"/>
              <a:t>13-10-2026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C7F5A414-E867-4210-8DA9-27395B7BB1CC}" type="slidenum">
              <a:rPr lang="nl-NL" smtClean="0"/>
              <a:t>‹nr.›</a:t>
            </a:fld>
            <a:endParaRPr lang="nl-NL"/>
          </a:p>
        </p:txBody>
      </p:sp>
    </p:spTree>
    <p:extLst>
      <p:ext uri="{BB962C8B-B14F-4D97-AF65-F5344CB8AC3E}">
        <p14:creationId xmlns:p14="http://schemas.microsoft.com/office/powerpoint/2010/main" val="3731223614"/>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C1DBD85-1343-4F21-8071-B25D4D363B86}" type="datetime1">
              <a:rPr lang="nl-NL" smtClean="0"/>
              <a:t>13-10-2026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C7F5A414-E867-4210-8DA9-27395B7BB1CC}" type="slidenum">
              <a:rPr lang="nl-NL" smtClean="0"/>
              <a:t>‹nr.›</a:t>
            </a:fld>
            <a:endParaRPr lang="nl-NL"/>
          </a:p>
        </p:txBody>
      </p:sp>
    </p:spTree>
    <p:extLst>
      <p:ext uri="{BB962C8B-B14F-4D97-AF65-F5344CB8AC3E}">
        <p14:creationId xmlns:p14="http://schemas.microsoft.com/office/powerpoint/2010/main" val="1398123921"/>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C1DBD85-1343-4F21-8071-B25D4D363B86}" type="datetime1">
              <a:rPr lang="nl-NL" smtClean="0"/>
              <a:t>13-10-2026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C7F5A414-E867-4210-8DA9-27395B7BB1CC}" type="slidenum">
              <a:rPr lang="nl-NL" smtClean="0"/>
              <a:t>‹nr.›</a:t>
            </a:fld>
            <a:endParaRPr lang="nl-NL"/>
          </a:p>
        </p:txBody>
      </p:sp>
    </p:spTree>
    <p:extLst>
      <p:ext uri="{BB962C8B-B14F-4D97-AF65-F5344CB8AC3E}">
        <p14:creationId xmlns:p14="http://schemas.microsoft.com/office/powerpoint/2010/main" val="2194880909"/>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C1DBD85-1343-4F21-8071-B25D4D363B86}" type="datetime1">
              <a:rPr lang="nl-NL" smtClean="0"/>
              <a:t>13-10-2026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C7F5A414-E867-4210-8DA9-27395B7BB1CC}" type="slidenum">
              <a:rPr lang="nl-NL" smtClean="0"/>
              <a:t>‹nr.›</a:t>
            </a:fld>
            <a:endParaRPr lang="nl-NL"/>
          </a:p>
        </p:txBody>
      </p:sp>
    </p:spTree>
    <p:extLst>
      <p:ext uri="{BB962C8B-B14F-4D97-AF65-F5344CB8AC3E}">
        <p14:creationId xmlns:p14="http://schemas.microsoft.com/office/powerpoint/2010/main" val="1811563008"/>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C1DBD85-1343-4F21-8071-B25D4D363B86}" type="datetime1">
              <a:rPr lang="nl-NL" smtClean="0"/>
              <a:t>13-10-2026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C7F5A414-E867-4210-8DA9-27395B7BB1CC}" type="slidenum">
              <a:rPr lang="nl-NL" smtClean="0"/>
              <a:t>‹nr.›</a:t>
            </a:fld>
            <a:endParaRPr lang="nl-NL"/>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4143242150"/>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C1DBD85-1343-4F21-8071-B25D4D363B86}" type="datetime1">
              <a:rPr lang="nl-NL" smtClean="0"/>
              <a:t>13-10-2026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C7F5A414-E867-4210-8DA9-27395B7BB1CC}" type="slidenum">
              <a:rPr lang="nl-NL" smtClean="0"/>
              <a:t>‹nr.›</a:t>
            </a:fld>
            <a:endParaRPr lang="nl-NL"/>
          </a:p>
        </p:txBody>
      </p:sp>
    </p:spTree>
    <p:extLst>
      <p:ext uri="{BB962C8B-B14F-4D97-AF65-F5344CB8AC3E}">
        <p14:creationId xmlns:p14="http://schemas.microsoft.com/office/powerpoint/2010/main" val="555864086"/>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C1DBD85-1343-4F21-8071-B25D4D363B86}" type="datetime1">
              <a:rPr lang="nl-NL" smtClean="0"/>
              <a:t>13-10-2026</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C7F5A414-E867-4210-8DA9-27395B7BB1CC}" type="slidenum">
              <a:rPr lang="nl-NL" smtClean="0"/>
              <a:t>‹nr.›</a:t>
            </a:fld>
            <a:endParaRPr lang="nl-NL"/>
          </a:p>
        </p:txBody>
      </p:sp>
    </p:spTree>
    <p:extLst>
      <p:ext uri="{BB962C8B-B14F-4D97-AF65-F5344CB8AC3E}">
        <p14:creationId xmlns:p14="http://schemas.microsoft.com/office/powerpoint/2010/main" val="2553217806"/>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C1DBD85-1343-4F21-8071-B25D4D363B86}" type="datetime1">
              <a:rPr lang="nl-NL" smtClean="0"/>
              <a:t>13-10-2026</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C7F5A414-E867-4210-8DA9-27395B7BB1CC}" type="slidenum">
              <a:rPr lang="nl-NL" smtClean="0"/>
              <a:t>‹nr.›</a:t>
            </a:fld>
            <a:endParaRPr lang="nl-NL"/>
          </a:p>
        </p:txBody>
      </p:sp>
    </p:spTree>
    <p:extLst>
      <p:ext uri="{BB962C8B-B14F-4D97-AF65-F5344CB8AC3E}">
        <p14:creationId xmlns:p14="http://schemas.microsoft.com/office/powerpoint/2010/main" val="4205549657"/>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1DBD85-1343-4F21-8071-B25D4D363B86}" type="datetime1">
              <a:rPr lang="nl-NL" smtClean="0"/>
              <a:t>13-10-2026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C7F5A414-E867-4210-8DA9-27395B7BB1CC}" type="slidenum">
              <a:rPr lang="nl-NL" smtClean="0"/>
              <a:t>‹nr.›</a:t>
            </a:fld>
            <a:endParaRPr lang="nl-NL"/>
          </a:p>
        </p:txBody>
      </p:sp>
    </p:spTree>
    <p:extLst>
      <p:ext uri="{BB962C8B-B14F-4D97-AF65-F5344CB8AC3E}">
        <p14:creationId xmlns:p14="http://schemas.microsoft.com/office/powerpoint/2010/main" val="390552747"/>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1DBD85-1343-4F21-8071-B25D4D363B86}" type="datetime1">
              <a:rPr lang="nl-NL" smtClean="0"/>
              <a:t>13-10-2026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C7F5A414-E867-4210-8DA9-27395B7BB1CC}" type="slidenum">
              <a:rPr lang="nl-NL" smtClean="0"/>
              <a:t>‹nr.›</a:t>
            </a:fld>
            <a:endParaRPr lang="nl-NL"/>
          </a:p>
        </p:txBody>
      </p:sp>
    </p:spTree>
    <p:extLst>
      <p:ext uri="{BB962C8B-B14F-4D97-AF65-F5344CB8AC3E}">
        <p14:creationId xmlns:p14="http://schemas.microsoft.com/office/powerpoint/2010/main" val="161160289"/>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4C1DBD85-1343-4F21-8071-B25D4D363B86}" type="datetime1">
              <a:rPr lang="nl-NL" smtClean="0"/>
              <a:t>13-10-2026</a:t>
            </a:fld>
            <a:endParaRPr lang="nl-NL"/>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nl-NL"/>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C7F5A414-E867-4210-8DA9-27395B7BB1CC}" type="slidenum">
              <a:rPr lang="nl-NL" smtClean="0"/>
              <a:t>‹nr.›</a:t>
            </a:fld>
            <a:endParaRPr lang="nl-NL"/>
          </a:p>
        </p:txBody>
      </p:sp>
    </p:spTree>
    <p:extLst>
      <p:ext uri="{BB962C8B-B14F-4D97-AF65-F5344CB8AC3E}">
        <p14:creationId xmlns:p14="http://schemas.microsoft.com/office/powerpoint/2010/main" val="855380252"/>
      </p:ext>
    </p:extLst>
  </p:cSld>
  <p:clrMap bg1="dk1" tx1="lt1" bg2="dk2" tx2="lt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 id="2147483693" r:id="rId13"/>
    <p:sldLayoutId id="2147483694" r:id="rId14"/>
    <p:sldLayoutId id="2147483695" r:id="rId15"/>
    <p:sldLayoutId id="2147483696" r:id="rId16"/>
    <p:sldLayoutId id="2147483697" r:id="rId17"/>
  </p:sldLayoutIdLst>
  <p:hf sldNum="0" hdr="0" ftr="0" dt="0"/>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intro.rechtspraak.minjus.nl/LOV/Straf/Nieuws/Paginas/Per-1-juli-innovatiebepalingen-nieuw-Wetboek-Sv-landelijk-van-toepassing.aspx"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jurisdidact.nl/cursusaanbod/anders-afdoen-in-strafzaken-mediation-en-andere-wegen-naar-herstel-in-het-strafrecht/"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3.xml.rels><?xml version="1.0" encoding="UTF-8" standalone="yes"?>
<Relationships xmlns="http://schemas.openxmlformats.org/package/2006/relationships"><Relationship Id="rId3" Type="http://schemas.openxmlformats.org/officeDocument/2006/relationships/hyperlink" Target="mailto:alrik@dewittetoga.nl" TargetMode="External"/><Relationship Id="rId2" Type="http://schemas.openxmlformats.org/officeDocument/2006/relationships/hyperlink" Target="mailto:deroosta@gmail.com" TargetMode="External"/><Relationship Id="rId1" Type="http://schemas.openxmlformats.org/officeDocument/2006/relationships/slideLayout" Target="../slideLayouts/slideLayout7.xml"/><Relationship Id="rId4" Type="http://schemas.openxmlformats.org/officeDocument/2006/relationships/hyperlink" Target="mailto:info@alrikdehaas.n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6716269" y="609600"/>
            <a:ext cx="4551287" cy="1326321"/>
          </a:xfrm>
        </p:spPr>
        <p:txBody>
          <a:bodyPr vert="horz" lIns="91440" tIns="45720" rIns="91440" bIns="45720" rtlCol="0" anchor="ctr">
            <a:normAutofit/>
          </a:bodyPr>
          <a:lstStyle/>
          <a:p>
            <a:pPr algn="l"/>
            <a:r>
              <a:rPr lang="en-US" sz="2000" i="1" u="sng" dirty="0">
                <a:latin typeface="+mn-lt"/>
              </a:rPr>
              <a:t>Harder </a:t>
            </a:r>
            <a:r>
              <a:rPr lang="en-US" sz="2000" i="1" u="sng" dirty="0" err="1">
                <a:latin typeface="+mn-lt"/>
              </a:rPr>
              <a:t>straffen</a:t>
            </a:r>
            <a:r>
              <a:rPr lang="en-US" sz="2000" i="1" u="sng" dirty="0">
                <a:latin typeface="+mn-lt"/>
              </a:rPr>
              <a:t>!</a:t>
            </a:r>
            <a:br>
              <a:rPr lang="en-US" sz="2000" i="1" u="sng" dirty="0">
                <a:latin typeface="+mn-lt"/>
              </a:rPr>
            </a:br>
            <a:r>
              <a:rPr lang="en-US" sz="2000" i="1" u="sng" dirty="0">
                <a:latin typeface="+mn-lt"/>
              </a:rPr>
              <a:t>Mediation in Strafrecht in het </a:t>
            </a:r>
            <a:r>
              <a:rPr lang="en-US" sz="2000" i="1" u="sng" dirty="0" err="1">
                <a:latin typeface="+mn-lt"/>
              </a:rPr>
              <a:t>kader</a:t>
            </a:r>
            <a:r>
              <a:rPr lang="en-US" sz="2000" i="1" u="sng" dirty="0">
                <a:latin typeface="+mn-lt"/>
              </a:rPr>
              <a:t> van </a:t>
            </a:r>
            <a:r>
              <a:rPr lang="en-US" sz="2000" i="1" u="sng" dirty="0" err="1">
                <a:latin typeface="+mn-lt"/>
              </a:rPr>
              <a:t>punitief</a:t>
            </a:r>
            <a:r>
              <a:rPr lang="en-US" sz="2000" i="1" u="sng" dirty="0">
                <a:latin typeface="+mn-lt"/>
              </a:rPr>
              <a:t> </a:t>
            </a:r>
            <a:r>
              <a:rPr lang="en-US" sz="2000" i="1" u="sng" dirty="0" err="1">
                <a:latin typeface="+mn-lt"/>
              </a:rPr>
              <a:t>populisme</a:t>
            </a:r>
            <a:endParaRPr lang="en-US" sz="2000" i="1" u="sng" dirty="0">
              <a:latin typeface="+mn-lt"/>
            </a:endParaRPr>
          </a:p>
        </p:txBody>
      </p:sp>
      <p:pic>
        <p:nvPicPr>
          <p:cNvPr id="7" name="Afbeelding 6" descr="Afbeelding met Menselijk gezicht, rimpel, Voorhoofd, persoon&#10;&#10;Automatisch gegenereerde beschrijving">
            <a:extLst>
              <a:ext uri="{FF2B5EF4-FFF2-40B4-BE49-F238E27FC236}">
                <a16:creationId xmlns:a16="http://schemas.microsoft.com/office/drawing/2014/main" id="{FD6F4048-69A9-7572-3341-1987986BEDBF}"/>
              </a:ext>
            </a:extLst>
          </p:cNvPr>
          <p:cNvPicPr>
            <a:picLocks noChangeAspect="1"/>
          </p:cNvPicPr>
          <p:nvPr/>
        </p:nvPicPr>
        <p:blipFill>
          <a:blip r:embed="rId3" cstate="print">
            <a:extLst>
              <a:ext uri="{28A0092B-C50C-407E-A947-70E740481C1C}">
                <a14:useLocalDpi xmlns:a14="http://schemas.microsoft.com/office/drawing/2010/main" val="0"/>
              </a:ext>
            </a:extLst>
          </a:blip>
          <a:srcRect l="3603" r="852" b="-1"/>
          <a:stretch>
            <a:fillRect/>
          </a:stretch>
        </p:blipFill>
        <p:spPr>
          <a:xfrm>
            <a:off x="458474" y="488844"/>
            <a:ext cx="3368936" cy="3526040"/>
          </a:xfrm>
          <a:prstGeom prst="rect">
            <a:avLst/>
          </a:prstGeom>
        </p:spPr>
      </p:pic>
      <p:sp>
        <p:nvSpPr>
          <p:cNvPr id="24" name="Rectangle 23">
            <a:extLst>
              <a:ext uri="{FF2B5EF4-FFF2-40B4-BE49-F238E27FC236}">
                <a16:creationId xmlns:a16="http://schemas.microsoft.com/office/drawing/2014/main" id="{416AD84C-67F9-4797-BEF8-1A9BAA7F4D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6579" y="488844"/>
            <a:ext cx="2739690" cy="20228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ndertitel 2"/>
          <p:cNvSpPr>
            <a:spLocks noGrp="1"/>
          </p:cNvSpPr>
          <p:nvPr>
            <p:ph type="subTitle" idx="1"/>
          </p:nvPr>
        </p:nvSpPr>
        <p:spPr>
          <a:xfrm>
            <a:off x="6856675" y="2096064"/>
            <a:ext cx="4410881" cy="4095186"/>
          </a:xfrm>
        </p:spPr>
        <p:txBody>
          <a:bodyPr vert="horz" lIns="91440" tIns="45720" rIns="91440" bIns="45720" rtlCol="0">
            <a:normAutofit/>
          </a:bodyPr>
          <a:lstStyle/>
          <a:p>
            <a:pPr algn="l">
              <a:spcBef>
                <a:spcPct val="0"/>
              </a:spcBef>
            </a:pPr>
            <a:r>
              <a:rPr lang="en-US" sz="1800" b="1" i="1" dirty="0"/>
              <a:t>Door: </a:t>
            </a:r>
          </a:p>
          <a:p>
            <a:pPr algn="l">
              <a:spcBef>
                <a:spcPct val="0"/>
              </a:spcBef>
            </a:pPr>
            <a:r>
              <a:rPr lang="en-US" altLang="nl-NL" sz="1800" b="1" i="1" dirty="0"/>
              <a:t>Em. prof. dr. mr. Theo de Roos en mr. Alrik de Haas</a:t>
            </a:r>
            <a:endParaRPr lang="en-US" sz="1800" i="1" dirty="0"/>
          </a:p>
          <a:p>
            <a:pPr algn="l"/>
            <a:endParaRPr lang="en-US" sz="1800" i="1" dirty="0"/>
          </a:p>
          <a:p>
            <a:pPr algn="l"/>
            <a:r>
              <a:rPr lang="en-US" sz="1800" i="1" dirty="0"/>
              <a:t>Universiteit Antwerpen, 17 </a:t>
            </a:r>
            <a:r>
              <a:rPr lang="en-US" sz="1800" i="1" dirty="0" err="1"/>
              <a:t>oktober</a:t>
            </a:r>
            <a:r>
              <a:rPr lang="en-US" sz="1800" i="1" dirty="0"/>
              <a:t> 2026 13.30 – 13.50 uur</a:t>
            </a:r>
          </a:p>
        </p:txBody>
      </p:sp>
      <p:sp>
        <p:nvSpPr>
          <p:cNvPr id="26" name="Rectangle 25">
            <a:extLst>
              <a:ext uri="{FF2B5EF4-FFF2-40B4-BE49-F238E27FC236}">
                <a16:creationId xmlns:a16="http://schemas.microsoft.com/office/drawing/2014/main" id="{7BE50136-EE37-482B-A985-14DDE0BC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098" y="4169238"/>
            <a:ext cx="3378077" cy="2209379"/>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Afbeelding 5" descr="Afbeelding met Menselijk gezicht, persoon, kleding, glimlach&#10;&#10;Automatisch gegenereerde beschrijving">
            <a:extLst>
              <a:ext uri="{FF2B5EF4-FFF2-40B4-BE49-F238E27FC236}">
                <a16:creationId xmlns:a16="http://schemas.microsoft.com/office/drawing/2014/main" id="{FA56ACF3-56C4-E4D7-D3CE-A4C4A05BB129}"/>
              </a:ext>
            </a:extLst>
          </p:cNvPr>
          <p:cNvPicPr>
            <a:picLocks noChangeAspect="1"/>
          </p:cNvPicPr>
          <p:nvPr/>
        </p:nvPicPr>
        <p:blipFill>
          <a:blip r:embed="rId4" cstate="print">
            <a:extLst>
              <a:ext uri="{28A0092B-C50C-407E-A947-70E740481C1C}">
                <a14:useLocalDpi xmlns:a14="http://schemas.microsoft.com/office/drawing/2010/main" val="0"/>
              </a:ext>
            </a:extLst>
          </a:blip>
          <a:srcRect l="25485" r="26732" b="-2"/>
          <a:stretch>
            <a:fillRect/>
          </a:stretch>
        </p:blipFill>
        <p:spPr>
          <a:xfrm>
            <a:off x="3976581" y="2666029"/>
            <a:ext cx="2739691" cy="3712587"/>
          </a:xfrm>
          <a:prstGeom prst="rect">
            <a:avLst/>
          </a:prstGeom>
          <a:scene3d>
            <a:camera prst="orthographicFront"/>
            <a:lightRig rig="twoPt" dir="t">
              <a:rot lat="0" lon="0" rev="7200000"/>
            </a:lightRig>
          </a:scene3d>
          <a:sp3d>
            <a:bevelT w="25400" h="19050"/>
          </a:sp3d>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54884E-2B29-77E0-83C7-161A603A749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97D9282-752F-ED90-10C9-C232379A2830}"/>
              </a:ext>
            </a:extLst>
          </p:cNvPr>
          <p:cNvSpPr>
            <a:spLocks noGrp="1"/>
          </p:cNvSpPr>
          <p:nvPr>
            <p:ph type="title"/>
          </p:nvPr>
        </p:nvSpPr>
        <p:spPr/>
        <p:txBody>
          <a:bodyPr>
            <a:normAutofit/>
          </a:bodyPr>
          <a:lstStyle/>
          <a:p>
            <a:r>
              <a:rPr lang="nl-NL" sz="2400" dirty="0">
                <a:effectLst/>
                <a:latin typeface="adelle_sanslight"/>
              </a:rPr>
              <a:t>FOCUS OP De praktijk van Mediation in Strafzaken (MiS): </a:t>
            </a:r>
            <a:br>
              <a:rPr lang="nl-NL" sz="2400" dirty="0">
                <a:effectLst/>
                <a:latin typeface="adelle_sanslight"/>
              </a:rPr>
            </a:br>
            <a:r>
              <a:rPr lang="nl-NL" sz="2400" dirty="0">
                <a:effectLst/>
                <a:latin typeface="adelle_sanslight"/>
              </a:rPr>
              <a:t>berechting in eerste aanleg en in de fase van hoger beroep</a:t>
            </a:r>
            <a:endParaRPr lang="nl-NL" sz="2200" dirty="0"/>
          </a:p>
        </p:txBody>
      </p:sp>
      <p:sp>
        <p:nvSpPr>
          <p:cNvPr id="3" name="Tijdelijke aanduiding voor inhoud 2">
            <a:extLst>
              <a:ext uri="{FF2B5EF4-FFF2-40B4-BE49-F238E27FC236}">
                <a16:creationId xmlns:a16="http://schemas.microsoft.com/office/drawing/2014/main" id="{06B0495E-C392-6C1F-BFB3-03454E9887F1}"/>
              </a:ext>
            </a:extLst>
          </p:cNvPr>
          <p:cNvSpPr>
            <a:spLocks noGrp="1"/>
          </p:cNvSpPr>
          <p:nvPr>
            <p:ph idx="1"/>
          </p:nvPr>
        </p:nvSpPr>
        <p:spPr>
          <a:xfrm>
            <a:off x="478564" y="2096064"/>
            <a:ext cx="11297541" cy="3695136"/>
          </a:xfrm>
        </p:spPr>
        <p:txBody>
          <a:bodyPr>
            <a:normAutofit/>
          </a:bodyPr>
          <a:lstStyle/>
          <a:p>
            <a:pPr marL="0" indent="0" algn="just" fontAlgn="ctr">
              <a:lnSpc>
                <a:spcPts val="1100"/>
              </a:lnSpc>
              <a:buNone/>
            </a:pPr>
            <a:endParaRPr lang="nl-NL" sz="1800" dirty="0">
              <a:solidFill>
                <a:srgbClr val="000000"/>
              </a:solidFill>
              <a:effectLst/>
              <a:latin typeface="Times New Roman" panose="02020603050405020304" pitchFamily="18" charset="0"/>
              <a:ea typeface="Times New Roman" panose="02020603050405020304" pitchFamily="18" charset="0"/>
            </a:endParaRPr>
          </a:p>
          <a:p>
            <a:pPr marL="0" indent="0" fontAlgn="ctr">
              <a:lnSpc>
                <a:spcPts val="1100"/>
              </a:lnSpc>
              <a:buNone/>
            </a:pPr>
            <a:r>
              <a:rPr lang="nl-NL" dirty="0">
                <a:effectLst/>
                <a:latin typeface="Arial" panose="020B0604020202020204" pitchFamily="34" charset="0"/>
                <a:ea typeface="Times New Roman" panose="02020603050405020304" pitchFamily="18" charset="0"/>
                <a:cs typeface="Arial" panose="020B0604020202020204" pitchFamily="34" charset="0"/>
              </a:rPr>
              <a:t>STRAFPROCESSUELE CONTEXT:</a:t>
            </a:r>
          </a:p>
          <a:p>
            <a:pPr fontAlgn="ctr">
              <a:lnSpc>
                <a:spcPts val="1100"/>
              </a:lnSpc>
            </a:pPr>
            <a:endParaRPr lang="nl-NL" dirty="0">
              <a:effectLst/>
              <a:latin typeface="Arial" panose="020B0604020202020204" pitchFamily="34" charset="0"/>
              <a:ea typeface="Times New Roman" panose="02020603050405020304" pitchFamily="18" charset="0"/>
              <a:cs typeface="Arial" panose="020B0604020202020204" pitchFamily="34" charset="0"/>
            </a:endParaRPr>
          </a:p>
          <a:p>
            <a:pPr fontAlgn="ctr">
              <a:lnSpc>
                <a:spcPts val="1100"/>
              </a:lnSpc>
            </a:pPr>
            <a:r>
              <a:rPr lang="nl-NL" dirty="0">
                <a:effectLst/>
                <a:latin typeface="Arial" panose="020B0604020202020204" pitchFamily="34" charset="0"/>
                <a:ea typeface="Times New Roman" panose="02020603050405020304" pitchFamily="18" charset="0"/>
                <a:cs typeface="Arial" panose="020B0604020202020204" pitchFamily="34" charset="0"/>
              </a:rPr>
              <a:t>Mediation in Strafzaken (MiS) krijgt in de Nederlandse strafrechtspleging in toenemende mate</a:t>
            </a:r>
          </a:p>
          <a:p>
            <a:pPr marL="0" indent="0" fontAlgn="ctr">
              <a:lnSpc>
                <a:spcPts val="1100"/>
              </a:lnSpc>
              <a:buNone/>
            </a:pPr>
            <a:r>
              <a:rPr lang="nl-NL" dirty="0">
                <a:effectLst/>
                <a:latin typeface="Arial" panose="020B0604020202020204" pitchFamily="34" charset="0"/>
                <a:ea typeface="Times New Roman" panose="02020603050405020304" pitchFamily="18" charset="0"/>
                <a:cs typeface="Arial" panose="020B0604020202020204" pitchFamily="34" charset="0"/>
              </a:rPr>
              <a:t>   een eigen </a:t>
            </a:r>
            <a:r>
              <a:rPr lang="nl-NL" sz="1800" dirty="0">
                <a:effectLst/>
                <a:latin typeface="Arial" panose="020B0604020202020204" pitchFamily="34" charset="0"/>
                <a:ea typeface="Times New Roman" panose="02020603050405020304" pitchFamily="18" charset="0"/>
                <a:cs typeface="Arial" panose="020B0604020202020204" pitchFamily="34" charset="0"/>
              </a:rPr>
              <a:t>plek</a:t>
            </a:r>
          </a:p>
          <a:p>
            <a:pPr marL="0" indent="0" fontAlgn="ctr">
              <a:lnSpc>
                <a:spcPts val="1100"/>
              </a:lnSpc>
              <a:buNone/>
            </a:pPr>
            <a:r>
              <a:rPr lang="nl-NL" sz="1800" dirty="0">
                <a:effectLst/>
                <a:latin typeface="Arial" panose="020B0604020202020204" pitchFamily="34" charset="0"/>
                <a:ea typeface="Times New Roman" panose="02020603050405020304" pitchFamily="18" charset="0"/>
                <a:cs typeface="Arial" panose="020B0604020202020204" pitchFamily="34" charset="0"/>
              </a:rPr>
              <a:t> </a:t>
            </a:r>
          </a:p>
          <a:p>
            <a:pPr fontAlgn="ctr">
              <a:lnSpc>
                <a:spcPts val="1100"/>
              </a:lnSpc>
            </a:pPr>
            <a:r>
              <a:rPr lang="nl-NL" sz="1800" dirty="0">
                <a:effectLst/>
                <a:latin typeface="Arial" panose="020B0604020202020204" pitchFamily="34" charset="0"/>
                <a:ea typeface="Times New Roman" panose="02020603050405020304" pitchFamily="18" charset="0"/>
                <a:cs typeface="Arial" panose="020B0604020202020204" pitchFamily="34" charset="0"/>
              </a:rPr>
              <a:t>OM, advocatuur, rechtspraak, reclassering, Slachtofferhulp Nederland, Halt, Perspectief Herstelbemiddeling </a:t>
            </a:r>
          </a:p>
          <a:p>
            <a:pPr fontAlgn="ctr">
              <a:lnSpc>
                <a:spcPts val="1100"/>
              </a:lnSpc>
            </a:pPr>
            <a:endParaRPr lang="nl-NL" sz="1800" dirty="0">
              <a:effectLst/>
              <a:latin typeface="Arial" panose="020B0604020202020204" pitchFamily="34" charset="0"/>
              <a:ea typeface="Times New Roman" panose="02020603050405020304" pitchFamily="18" charset="0"/>
              <a:cs typeface="Arial" panose="020B0604020202020204" pitchFamily="34" charset="0"/>
            </a:endParaRPr>
          </a:p>
          <a:p>
            <a:pPr fontAlgn="ctr">
              <a:lnSpc>
                <a:spcPts val="1100"/>
              </a:lnSpc>
            </a:pPr>
            <a:r>
              <a:rPr lang="nl-NL" sz="1800" dirty="0">
                <a:effectLst/>
                <a:latin typeface="Arial" panose="020B0604020202020204" pitchFamily="34" charset="0"/>
                <a:ea typeface="Times New Roman" panose="02020603050405020304" pitchFamily="18" charset="0"/>
                <a:cs typeface="Arial" panose="020B0604020202020204" pitchFamily="34" charset="0"/>
              </a:rPr>
              <a:t>De afgelopen jaren is een breed gedeelde behoefte en praktijk ontstaan MiS nog verder door te</a:t>
            </a:r>
          </a:p>
          <a:p>
            <a:pPr marL="0" indent="0" fontAlgn="ctr">
              <a:lnSpc>
                <a:spcPts val="1100"/>
              </a:lnSpc>
              <a:buNone/>
            </a:pPr>
            <a:r>
              <a:rPr lang="nl-NL" sz="1800" dirty="0">
                <a:effectLst/>
                <a:latin typeface="Arial" panose="020B0604020202020204" pitchFamily="34" charset="0"/>
                <a:ea typeface="Times New Roman" panose="02020603050405020304" pitchFamily="18" charset="0"/>
                <a:cs typeface="Arial" panose="020B0604020202020204" pitchFamily="34" charset="0"/>
              </a:rPr>
              <a:t>    ontwikkelen (zoals volgt o.a. uit onderzoeken WODC, de innovatiewetgever)</a:t>
            </a:r>
          </a:p>
          <a:p>
            <a:pPr marL="0" indent="0" fontAlgn="ctr">
              <a:lnSpc>
                <a:spcPts val="1100"/>
              </a:lnSpc>
              <a:buNone/>
            </a:pPr>
            <a:endParaRPr lang="nl-NL" sz="1800" dirty="0">
              <a:effectLst/>
              <a:latin typeface="Arial" panose="020B0604020202020204" pitchFamily="34" charset="0"/>
              <a:ea typeface="Times New Roman" panose="02020603050405020304" pitchFamily="18" charset="0"/>
              <a:cs typeface="Arial" panose="020B0604020202020204" pitchFamily="34" charset="0"/>
            </a:endParaRPr>
          </a:p>
          <a:p>
            <a:pPr marL="0" indent="0" fontAlgn="ctr">
              <a:lnSpc>
                <a:spcPts val="1100"/>
              </a:lnSpc>
              <a:buNone/>
            </a:pPr>
            <a:endParaRPr lang="nl-NL" dirty="0">
              <a:effectLst/>
              <a:latin typeface="Arial" panose="020B0604020202020204" pitchFamily="34" charset="0"/>
              <a:ea typeface="Times New Roman" panose="02020603050405020304" pitchFamily="18" charset="0"/>
              <a:cs typeface="Arial" panose="020B0604020202020204" pitchFamily="34" charset="0"/>
            </a:endParaRPr>
          </a:p>
          <a:p>
            <a:pPr algn="ctr" eaLnBrk="1" hangingPunct="1">
              <a:spcBef>
                <a:spcPct val="0"/>
              </a:spcBef>
              <a:buFontTx/>
              <a:buNone/>
            </a:pPr>
            <a:endParaRPr lang="nl-NL" dirty="0"/>
          </a:p>
        </p:txBody>
      </p:sp>
    </p:spTree>
    <p:extLst>
      <p:ext uri="{BB962C8B-B14F-4D97-AF65-F5344CB8AC3E}">
        <p14:creationId xmlns:p14="http://schemas.microsoft.com/office/powerpoint/2010/main" val="13192164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45C6EF-933B-C5DE-A1B8-FCBD5D5E73B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D0F9989-2EF0-38B9-A57B-DB6617A7315F}"/>
              </a:ext>
            </a:extLst>
          </p:cNvPr>
          <p:cNvSpPr>
            <a:spLocks noGrp="1"/>
          </p:cNvSpPr>
          <p:nvPr>
            <p:ph type="title"/>
          </p:nvPr>
        </p:nvSpPr>
        <p:spPr/>
        <p:txBody>
          <a:bodyPr>
            <a:normAutofit/>
          </a:bodyPr>
          <a:lstStyle/>
          <a:p>
            <a:r>
              <a:rPr lang="nl-NL" sz="2400" dirty="0">
                <a:effectLst/>
                <a:latin typeface="adelle_sanslight"/>
              </a:rPr>
              <a:t>FOCUS OP De praktijk van Mediation in Strafzaken (MiS): </a:t>
            </a:r>
            <a:br>
              <a:rPr lang="nl-NL" sz="2400" dirty="0">
                <a:effectLst/>
                <a:latin typeface="adelle_sanslight"/>
              </a:rPr>
            </a:br>
            <a:r>
              <a:rPr lang="nl-NL" sz="2400" dirty="0">
                <a:effectLst/>
                <a:latin typeface="adelle_sanslight"/>
              </a:rPr>
              <a:t>berechting in eerste aanleg en in de fase van hoger beroep</a:t>
            </a:r>
            <a:endParaRPr lang="nl-NL" sz="2200" dirty="0"/>
          </a:p>
        </p:txBody>
      </p:sp>
      <p:sp>
        <p:nvSpPr>
          <p:cNvPr id="3" name="Tijdelijke aanduiding voor inhoud 2">
            <a:extLst>
              <a:ext uri="{FF2B5EF4-FFF2-40B4-BE49-F238E27FC236}">
                <a16:creationId xmlns:a16="http://schemas.microsoft.com/office/drawing/2014/main" id="{BE9D922D-FD97-834A-B66C-FB7C7E3E0DE3}"/>
              </a:ext>
            </a:extLst>
          </p:cNvPr>
          <p:cNvSpPr>
            <a:spLocks noGrp="1"/>
          </p:cNvSpPr>
          <p:nvPr>
            <p:ph idx="1"/>
          </p:nvPr>
        </p:nvSpPr>
        <p:spPr>
          <a:xfrm>
            <a:off x="478564" y="2096064"/>
            <a:ext cx="11297541" cy="3695136"/>
          </a:xfrm>
        </p:spPr>
        <p:txBody>
          <a:bodyPr>
            <a:normAutofit/>
          </a:bodyPr>
          <a:lstStyle/>
          <a:p>
            <a:pPr marL="0" indent="0" algn="just" fontAlgn="ctr">
              <a:lnSpc>
                <a:spcPts val="1100"/>
              </a:lnSpc>
              <a:buNone/>
            </a:pPr>
            <a:endParaRPr lang="nl-NL" sz="1800" dirty="0">
              <a:solidFill>
                <a:srgbClr val="000000"/>
              </a:solidFill>
              <a:effectLst/>
              <a:latin typeface="Times New Roman" panose="02020603050405020304" pitchFamily="18" charset="0"/>
              <a:ea typeface="Times New Roman" panose="02020603050405020304" pitchFamily="18" charset="0"/>
            </a:endParaRPr>
          </a:p>
          <a:p>
            <a:r>
              <a:rPr lang="nl-NL" u="sng" dirty="0">
                <a:effectLst/>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Per 1 juli 2026 innovatiebepalingen nieuw Wetboek Sv landelijk van toepassing</a:t>
            </a:r>
            <a:endParaRPr lang="nl-NL" dirty="0">
              <a:effectLst/>
              <a:latin typeface="Arial" panose="020B0604020202020204" pitchFamily="34" charset="0"/>
              <a:cs typeface="Arial" panose="020B0604020202020204" pitchFamily="34" charset="0"/>
            </a:endParaRPr>
          </a:p>
          <a:p>
            <a:r>
              <a:rPr lang="nl-NL" dirty="0">
                <a:effectLst/>
                <a:latin typeface="Arial" panose="020B0604020202020204" pitchFamily="34" charset="0"/>
                <a:cs typeface="Arial" panose="020B0604020202020204" pitchFamily="34" charset="0"/>
              </a:rPr>
              <a:t>Naast andere relevante innovatiebepalingen (zie hierna) is het met ingang van die datum mogelijk om de zaakbeëindiging uit te spreken na een succesvolle </a:t>
            </a:r>
            <a:r>
              <a:rPr lang="nl-NL" dirty="0" err="1">
                <a:effectLst/>
                <a:latin typeface="Arial" panose="020B0604020202020204" pitchFamily="34" charset="0"/>
                <a:cs typeface="Arial" panose="020B0604020202020204" pitchFamily="34" charset="0"/>
              </a:rPr>
              <a:t>mediation</a:t>
            </a:r>
            <a:endParaRPr lang="nl-NL" dirty="0">
              <a:effectLst/>
              <a:latin typeface="Arial" panose="020B0604020202020204" pitchFamily="34" charset="0"/>
              <a:cs typeface="Arial" panose="020B0604020202020204" pitchFamily="34" charset="0"/>
            </a:endParaRPr>
          </a:p>
          <a:p>
            <a:r>
              <a:rPr lang="nl-NL" dirty="0">
                <a:effectLst/>
                <a:latin typeface="Arial" panose="020B0604020202020204" pitchFamily="34" charset="0"/>
                <a:cs typeface="Arial" panose="020B0604020202020204" pitchFamily="34" charset="0"/>
              </a:rPr>
              <a:t>Dat geldt voor alle strafzaken, voor alle gerechten, ook in hoger beroep</a:t>
            </a:r>
          </a:p>
          <a:p>
            <a:r>
              <a:rPr lang="nl-NL" dirty="0">
                <a:effectLst/>
                <a:latin typeface="Arial" panose="020B0604020202020204" pitchFamily="34" charset="0"/>
                <a:cs typeface="Arial" panose="020B0604020202020204" pitchFamily="34" charset="0"/>
              </a:rPr>
              <a:t>(Eerder was dit voor de hoven nog niet mogelijk)</a:t>
            </a:r>
          </a:p>
          <a:p>
            <a:r>
              <a:rPr lang="nl-NL" dirty="0">
                <a:effectLst/>
                <a:latin typeface="Arial" panose="020B0604020202020204" pitchFamily="34" charset="0"/>
                <a:cs typeface="Arial" panose="020B0604020202020204" pitchFamily="34" charset="0"/>
              </a:rPr>
              <a:t>De nieuwe afdoeningsmodaliteit van de eindezaakverklaring is kortom landelijk geldend na een positief afgeronde </a:t>
            </a:r>
            <a:r>
              <a:rPr lang="nl-NL" dirty="0" err="1">
                <a:effectLst/>
                <a:latin typeface="Arial" panose="020B0604020202020204" pitchFamily="34" charset="0"/>
                <a:cs typeface="Arial" panose="020B0604020202020204" pitchFamily="34" charset="0"/>
              </a:rPr>
              <a:t>mediation</a:t>
            </a:r>
            <a:r>
              <a:rPr lang="nl-NL" dirty="0">
                <a:effectLst/>
                <a:latin typeface="Arial" panose="020B0604020202020204" pitchFamily="34" charset="0"/>
                <a:cs typeface="Arial" panose="020B0604020202020204" pitchFamily="34" charset="0"/>
              </a:rPr>
              <a:t> (EZVM) in strafzaken, artikelen 571-574a Sv</a:t>
            </a:r>
          </a:p>
          <a:p>
            <a:pPr marL="0" indent="0" fontAlgn="ctr">
              <a:lnSpc>
                <a:spcPts val="1100"/>
              </a:lnSpc>
              <a:buNone/>
            </a:pPr>
            <a:endParaRPr lang="nl-NL" dirty="0">
              <a:effectLst/>
              <a:latin typeface="Arial" panose="020B0604020202020204" pitchFamily="34" charset="0"/>
              <a:ea typeface="Times New Roman" panose="02020603050405020304" pitchFamily="18" charset="0"/>
              <a:cs typeface="Arial" panose="020B0604020202020204" pitchFamily="34" charset="0"/>
            </a:endParaRPr>
          </a:p>
          <a:p>
            <a:pPr algn="ctr" eaLnBrk="1" hangingPunct="1">
              <a:spcBef>
                <a:spcPct val="0"/>
              </a:spcBef>
              <a:buFontTx/>
              <a:buNone/>
            </a:pPr>
            <a:endParaRPr lang="nl-NL" dirty="0"/>
          </a:p>
        </p:txBody>
      </p:sp>
    </p:spTree>
    <p:extLst>
      <p:ext uri="{BB962C8B-B14F-4D97-AF65-F5344CB8AC3E}">
        <p14:creationId xmlns:p14="http://schemas.microsoft.com/office/powerpoint/2010/main" val="22650724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E6DFD5-CD3C-A285-818F-D318C44F2A8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3FA3933-AD79-5465-4818-D92BFC59AFAF}"/>
              </a:ext>
            </a:extLst>
          </p:cNvPr>
          <p:cNvSpPr>
            <a:spLocks noGrp="1"/>
          </p:cNvSpPr>
          <p:nvPr>
            <p:ph type="title"/>
          </p:nvPr>
        </p:nvSpPr>
        <p:spPr/>
        <p:txBody>
          <a:bodyPr>
            <a:normAutofit/>
          </a:bodyPr>
          <a:lstStyle/>
          <a:p>
            <a:r>
              <a:rPr lang="nl-NL" sz="2400" dirty="0">
                <a:effectLst/>
                <a:latin typeface="adelle_sanslight"/>
              </a:rPr>
              <a:t>FOCUS OP De praktijk van Mediation in Strafzaken (MiS): </a:t>
            </a:r>
            <a:br>
              <a:rPr lang="nl-NL" sz="2400" dirty="0">
                <a:effectLst/>
                <a:latin typeface="adelle_sanslight"/>
              </a:rPr>
            </a:br>
            <a:r>
              <a:rPr lang="nl-NL" sz="2400" dirty="0">
                <a:effectLst/>
                <a:latin typeface="adelle_sanslight"/>
              </a:rPr>
              <a:t>berechting in eerste aanleg en in de fase van hoger beroep</a:t>
            </a:r>
            <a:endParaRPr lang="nl-NL" sz="2400" dirty="0">
              <a:cs typeface="Arial" panose="020B0604020202020204" pitchFamily="34" charset="0"/>
            </a:endParaRPr>
          </a:p>
        </p:txBody>
      </p:sp>
      <p:sp>
        <p:nvSpPr>
          <p:cNvPr id="3" name="Tijdelijke aanduiding voor inhoud 2">
            <a:extLst>
              <a:ext uri="{FF2B5EF4-FFF2-40B4-BE49-F238E27FC236}">
                <a16:creationId xmlns:a16="http://schemas.microsoft.com/office/drawing/2014/main" id="{4AE81DC0-664E-9AE8-F2F7-EF6A45B7F6AD}"/>
              </a:ext>
            </a:extLst>
          </p:cNvPr>
          <p:cNvSpPr>
            <a:spLocks noGrp="1"/>
          </p:cNvSpPr>
          <p:nvPr>
            <p:ph idx="1"/>
          </p:nvPr>
        </p:nvSpPr>
        <p:spPr/>
        <p:txBody>
          <a:bodyPr>
            <a:normAutofit/>
          </a:bodyPr>
          <a:lstStyle/>
          <a:p>
            <a:pPr marL="0" indent="0">
              <a:buNone/>
            </a:pPr>
            <a:r>
              <a:rPr lang="nl-NL" sz="1800" b="1" dirty="0">
                <a:solidFill>
                  <a:srgbClr val="FF0000"/>
                </a:solidFill>
                <a:effectLst/>
                <a:latin typeface="Times New Roman" panose="02020603050405020304" pitchFamily="18" charset="0"/>
                <a:ea typeface="Times New Roman" panose="02020603050405020304" pitchFamily="18" charset="0"/>
              </a:rPr>
              <a:t>Jurisprudentiële beschouwing: inspiratie uit 5 recente uitspraken </a:t>
            </a:r>
            <a:endParaRPr lang="nl-NL" sz="1800" dirty="0">
              <a:solidFill>
                <a:srgbClr val="FF0000"/>
              </a:solidFill>
              <a:effectLst/>
              <a:latin typeface="Times New Roman" panose="02020603050405020304" pitchFamily="18" charset="0"/>
              <a:ea typeface="Times New Roman" panose="02020603050405020304" pitchFamily="18" charset="0"/>
            </a:endParaRPr>
          </a:p>
          <a:p>
            <a:pPr marL="0" indent="0">
              <a:buNone/>
            </a:pPr>
            <a:endParaRPr lang="nl-NL" sz="1800" dirty="0">
              <a:effectLst/>
              <a:latin typeface="Times New Roman" panose="02020603050405020304" pitchFamily="18" charset="0"/>
              <a:ea typeface="Times New Roman" panose="02020603050405020304" pitchFamily="18" charset="0"/>
            </a:endParaRPr>
          </a:p>
          <a:p>
            <a:r>
              <a:rPr lang="nl-NL" sz="1800" dirty="0">
                <a:effectLst/>
                <a:latin typeface="Times New Roman" panose="02020603050405020304" pitchFamily="18" charset="0"/>
                <a:ea typeface="Times New Roman" panose="02020603050405020304" pitchFamily="18" charset="0"/>
              </a:rPr>
              <a:t>Wat houdt mediation in strafzaken in de praktijk in? </a:t>
            </a:r>
          </a:p>
          <a:p>
            <a:r>
              <a:rPr lang="nl-NL" sz="1800" dirty="0">
                <a:effectLst/>
                <a:latin typeface="Times New Roman" panose="02020603050405020304" pitchFamily="18" charset="0"/>
                <a:ea typeface="Times New Roman" panose="02020603050405020304" pitchFamily="18" charset="0"/>
              </a:rPr>
              <a:t>Hoe kom je er als togadrager of andere strafrechtprofessional achter of mediation een goed idee is? </a:t>
            </a:r>
          </a:p>
          <a:p>
            <a:r>
              <a:rPr lang="nl-NL" sz="1800" dirty="0">
                <a:effectLst/>
                <a:latin typeface="Times New Roman" panose="02020603050405020304" pitchFamily="18" charset="0"/>
                <a:ea typeface="Times New Roman" panose="02020603050405020304" pitchFamily="18" charset="0"/>
              </a:rPr>
              <a:t>Wat betekent een ‘geslaagd </a:t>
            </a:r>
            <a:r>
              <a:rPr lang="nl-NL" sz="1800" dirty="0" err="1">
                <a:effectLst/>
                <a:latin typeface="Times New Roman" panose="02020603050405020304" pitchFamily="18" charset="0"/>
                <a:ea typeface="Times New Roman" panose="02020603050405020304" pitchFamily="18" charset="0"/>
              </a:rPr>
              <a:t>mediationtraject</a:t>
            </a:r>
            <a:r>
              <a:rPr lang="nl-NL" sz="1800" dirty="0">
                <a:effectLst/>
                <a:latin typeface="Times New Roman" panose="02020603050405020304" pitchFamily="18" charset="0"/>
                <a:ea typeface="Times New Roman" panose="02020603050405020304" pitchFamily="18" charset="0"/>
              </a:rPr>
              <a:t>’ voor de mogelijke uitkomst van de strafzaak? </a:t>
            </a:r>
          </a:p>
          <a:p>
            <a:pPr marL="0" indent="0">
              <a:buNone/>
            </a:pPr>
            <a:endParaRPr lang="nl-NL" dirty="0"/>
          </a:p>
        </p:txBody>
      </p:sp>
    </p:spTree>
    <p:extLst>
      <p:ext uri="{BB962C8B-B14F-4D97-AF65-F5344CB8AC3E}">
        <p14:creationId xmlns:p14="http://schemas.microsoft.com/office/powerpoint/2010/main" val="4694333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127C08-D221-1FD3-FBD6-79E64B9423E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80BBC75-B1BF-EC51-269D-A5390C851892}"/>
              </a:ext>
            </a:extLst>
          </p:cNvPr>
          <p:cNvSpPr>
            <a:spLocks noGrp="1"/>
          </p:cNvSpPr>
          <p:nvPr>
            <p:ph type="title"/>
          </p:nvPr>
        </p:nvSpPr>
        <p:spPr/>
        <p:txBody>
          <a:bodyPr>
            <a:normAutofit/>
          </a:bodyPr>
          <a:lstStyle/>
          <a:p>
            <a:r>
              <a:rPr lang="nl-NL" dirty="0">
                <a:effectLst/>
                <a:ea typeface="Times New Roman" panose="02020603050405020304" pitchFamily="18" charset="0"/>
                <a:cs typeface="Arial" panose="020B0604020202020204" pitchFamily="34" charset="0"/>
              </a:rPr>
              <a:t>De praktijk: Mediation in Strafzaken (MiS)</a:t>
            </a:r>
            <a:endParaRPr lang="nl-NL" dirty="0">
              <a:cs typeface="Arial" panose="020B0604020202020204" pitchFamily="34" charset="0"/>
            </a:endParaRPr>
          </a:p>
        </p:txBody>
      </p:sp>
      <p:sp>
        <p:nvSpPr>
          <p:cNvPr id="3" name="Tijdelijke aanduiding voor inhoud 2">
            <a:extLst>
              <a:ext uri="{FF2B5EF4-FFF2-40B4-BE49-F238E27FC236}">
                <a16:creationId xmlns:a16="http://schemas.microsoft.com/office/drawing/2014/main" id="{E2C9C3F3-5E29-62F0-CA1C-72EB88A0A1F0}"/>
              </a:ext>
            </a:extLst>
          </p:cNvPr>
          <p:cNvSpPr>
            <a:spLocks noGrp="1"/>
          </p:cNvSpPr>
          <p:nvPr>
            <p:ph idx="1"/>
          </p:nvPr>
        </p:nvSpPr>
        <p:spPr/>
        <p:txBody>
          <a:bodyPr>
            <a:normAutofit/>
          </a:bodyPr>
          <a:lstStyle/>
          <a:p>
            <a:pPr marL="0" lvl="0" indent="0">
              <a:spcBef>
                <a:spcPts val="1200"/>
              </a:spcBef>
              <a:buNone/>
            </a:pPr>
            <a:r>
              <a:rPr lang="nl-NL" sz="18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Casus I: “Geslaagde mediation in verkeersstrafzaak binnen het kader van de pilot van het hof Den Haag”</a:t>
            </a:r>
            <a:endParaRPr lang="nl-NL" sz="1800" b="1"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228600">
              <a:spcBef>
                <a:spcPts val="1200"/>
              </a:spcBef>
            </a:pPr>
            <a:r>
              <a:rPr lang="nl-NL" sz="1800" b="0" dirty="0">
                <a:effectLst/>
                <a:latin typeface="Times New Roman" panose="02020603050405020304" pitchFamily="18" charset="0"/>
                <a:ea typeface="Times New Roman" panose="02020603050405020304" pitchFamily="18" charset="0"/>
                <a:cs typeface="Times New Roman" panose="02020603050405020304" pitchFamily="18" charset="0"/>
              </a:rPr>
              <a:t>Ten eerste een verkeersstrafzaak dat heeft geleid tot het gepubliceerde arrest van het gerechtshof Den Haag van 2 februari 2024 (ECLI:NL:GHDHA:2024:265). </a:t>
            </a:r>
          </a:p>
          <a:p>
            <a:pPr>
              <a:spcBef>
                <a:spcPts val="1200"/>
              </a:spcBef>
            </a:pPr>
            <a:r>
              <a:rPr lang="nl-NL" sz="1800" dirty="0">
                <a:effectLst/>
                <a:latin typeface="Times New Roman" panose="02020603050405020304" pitchFamily="18" charset="0"/>
                <a:ea typeface="Times New Roman" panose="02020603050405020304" pitchFamily="18" charset="0"/>
              </a:rPr>
              <a:t>In deze zaak heeft een mediationtraject plaatsgevonden in de fase van hoger beroep. De hof betrekt deze uitkomst op het onderdeel van de strafafdoening in deze zaak. </a:t>
            </a:r>
            <a:endParaRPr lang="nl-NL" sz="1800" b="1" dirty="0">
              <a:effectLst/>
              <a:latin typeface="Calibri" panose="020F0502020204030204" pitchFamily="34" charset="0"/>
              <a:ea typeface="Times New Roman" panose="02020603050405020304" pitchFamily="18" charset="0"/>
              <a:cs typeface="Times New Roman" panose="02020603050405020304" pitchFamily="18" charset="0"/>
            </a:endParaRPr>
          </a:p>
          <a:p>
            <a:pPr marL="0" indent="0">
              <a:buNone/>
            </a:pPr>
            <a:endParaRPr lang="nl-NL" dirty="0"/>
          </a:p>
        </p:txBody>
      </p:sp>
    </p:spTree>
    <p:extLst>
      <p:ext uri="{BB962C8B-B14F-4D97-AF65-F5344CB8AC3E}">
        <p14:creationId xmlns:p14="http://schemas.microsoft.com/office/powerpoint/2010/main" val="36966363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59894A-5F55-2203-15D3-AB485B4AA44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198F38A-6B5E-25FC-B146-12CBE22D6D62}"/>
              </a:ext>
            </a:extLst>
          </p:cNvPr>
          <p:cNvSpPr>
            <a:spLocks noGrp="1"/>
          </p:cNvSpPr>
          <p:nvPr>
            <p:ph type="title"/>
          </p:nvPr>
        </p:nvSpPr>
        <p:spPr/>
        <p:txBody>
          <a:bodyPr>
            <a:normAutofit/>
          </a:bodyPr>
          <a:lstStyle/>
          <a:p>
            <a:r>
              <a:rPr lang="nl-NL" dirty="0">
                <a:effectLst/>
                <a:ea typeface="Times New Roman" panose="02020603050405020304" pitchFamily="18" charset="0"/>
                <a:cs typeface="Arial" panose="020B0604020202020204" pitchFamily="34" charset="0"/>
              </a:rPr>
              <a:t>De praktijk: Mediation in Strafzaken (MiS)</a:t>
            </a:r>
            <a:endParaRPr lang="nl-NL" dirty="0">
              <a:cs typeface="Arial" panose="020B0604020202020204" pitchFamily="34" charset="0"/>
            </a:endParaRPr>
          </a:p>
        </p:txBody>
      </p:sp>
      <p:sp>
        <p:nvSpPr>
          <p:cNvPr id="3" name="Tijdelijke aanduiding voor inhoud 2">
            <a:extLst>
              <a:ext uri="{FF2B5EF4-FFF2-40B4-BE49-F238E27FC236}">
                <a16:creationId xmlns:a16="http://schemas.microsoft.com/office/drawing/2014/main" id="{424D08DB-F454-07B2-BC88-81A54A7CDE64}"/>
              </a:ext>
            </a:extLst>
          </p:cNvPr>
          <p:cNvSpPr>
            <a:spLocks noGrp="1"/>
          </p:cNvSpPr>
          <p:nvPr>
            <p:ph idx="1"/>
          </p:nvPr>
        </p:nvSpPr>
        <p:spPr/>
        <p:txBody>
          <a:bodyPr>
            <a:normAutofit/>
          </a:bodyPr>
          <a:lstStyle/>
          <a:p>
            <a:pPr marL="0" lvl="0" indent="0">
              <a:spcBef>
                <a:spcPts val="1200"/>
              </a:spcBef>
              <a:buNone/>
            </a:pPr>
            <a:r>
              <a:rPr lang="nl-NL" sz="18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Casus II: </a:t>
            </a:r>
            <a:r>
              <a:rPr lang="nl-NL" sz="1800" dirty="0">
                <a:solidFill>
                  <a:srgbClr val="FF0000"/>
                </a:solidFill>
                <a:effectLst/>
                <a:latin typeface="Times New Roman" panose="02020603050405020304" pitchFamily="18" charset="0"/>
                <a:ea typeface="Times New Roman" panose="02020603050405020304" pitchFamily="18" charset="0"/>
              </a:rPr>
              <a:t>“Geslaagde mediation in verkeersstrafzaak bejaard echtpaar”</a:t>
            </a:r>
            <a:endParaRPr lang="nl-NL" sz="1800" b="1"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indent="0">
              <a:buNone/>
            </a:pPr>
            <a:r>
              <a:rPr lang="nl-NL" sz="1800" b="0" dirty="0">
                <a:effectLst/>
                <a:latin typeface="Times New Roman" panose="02020603050405020304" pitchFamily="18" charset="0"/>
                <a:ea typeface="Times New Roman" panose="02020603050405020304" pitchFamily="18" charset="0"/>
                <a:cs typeface="Times New Roman" panose="02020603050405020304" pitchFamily="18" charset="0"/>
              </a:rPr>
              <a:t>Ten tweede een verkeersstrafzaak dat heeft geleid tot de gepubliceerde uitspraak van de rechtbank Limburg van 16 augustus 2024 (ECLI:NL:RBLIM:2024:5547). </a:t>
            </a:r>
            <a:endParaRPr lang="nl-NL" sz="1800" b="1" dirty="0">
              <a:effectLst/>
              <a:latin typeface="Calibri" panose="020F0502020204030204" pitchFamily="34" charset="0"/>
              <a:ea typeface="Times New Roman" panose="02020603050405020304" pitchFamily="18" charset="0"/>
              <a:cs typeface="Times New Roman" panose="02020603050405020304" pitchFamily="18" charset="0"/>
            </a:endParaRPr>
          </a:p>
          <a:p>
            <a:pPr>
              <a:spcAft>
                <a:spcPts val="375"/>
              </a:spcAft>
            </a:pPr>
            <a:r>
              <a:rPr lang="nl-NL" sz="1800" dirty="0">
                <a:effectLst/>
                <a:latin typeface="Times New Roman" panose="02020603050405020304" pitchFamily="18" charset="0"/>
                <a:ea typeface="Times New Roman" panose="02020603050405020304" pitchFamily="18" charset="0"/>
              </a:rPr>
              <a:t>In deze zaak heeft een mediationtraject plaatsgevonden. De rechtbank betrekt vooral deze uitkomst op het onderdeel van de strafafdoening in deze zaak. </a:t>
            </a:r>
          </a:p>
          <a:p>
            <a:pPr>
              <a:lnSpc>
                <a:spcPts val="1680"/>
              </a:lnSpc>
              <a:spcAft>
                <a:spcPts val="375"/>
              </a:spcAft>
            </a:pPr>
            <a:r>
              <a:rPr lang="nl-NL" sz="1800" dirty="0">
                <a:effectLst/>
                <a:latin typeface="Times New Roman" panose="02020603050405020304" pitchFamily="18" charset="0"/>
                <a:ea typeface="Times New Roman" panose="02020603050405020304" pitchFamily="18" charset="0"/>
              </a:rPr>
              <a:t>Het betrof in deze zaak een echtpaar dat juist die avond hun 47-jarige huwelijk had gevierd. Vanwege de aanrijding die kort hierna volgde, is de man komen te overlijden en zijn echtgenote zwaar gewond geraakt. Het leed dat door de aanrijding is veroorzaakt, is ingrijpend en onherstelbaar.</a:t>
            </a:r>
          </a:p>
          <a:p>
            <a:pPr marL="0" indent="0">
              <a:buNone/>
            </a:pPr>
            <a:endParaRPr lang="nl-NL" dirty="0"/>
          </a:p>
        </p:txBody>
      </p:sp>
    </p:spTree>
    <p:extLst>
      <p:ext uri="{BB962C8B-B14F-4D97-AF65-F5344CB8AC3E}">
        <p14:creationId xmlns:p14="http://schemas.microsoft.com/office/powerpoint/2010/main" val="11643267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DEE5D5-216A-CE9B-F431-FAEA165A1D3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B3EF273-3685-5D50-4707-A2C61F117045}"/>
              </a:ext>
            </a:extLst>
          </p:cNvPr>
          <p:cNvSpPr>
            <a:spLocks noGrp="1"/>
          </p:cNvSpPr>
          <p:nvPr>
            <p:ph type="title"/>
          </p:nvPr>
        </p:nvSpPr>
        <p:spPr/>
        <p:txBody>
          <a:bodyPr>
            <a:normAutofit/>
          </a:bodyPr>
          <a:lstStyle/>
          <a:p>
            <a:r>
              <a:rPr lang="nl-NL" dirty="0">
                <a:effectLst/>
                <a:ea typeface="Times New Roman" panose="02020603050405020304" pitchFamily="18" charset="0"/>
                <a:cs typeface="Arial" panose="020B0604020202020204" pitchFamily="34" charset="0"/>
              </a:rPr>
              <a:t>De praktijk: Mediation in Strafzaken (MiS)</a:t>
            </a:r>
            <a:endParaRPr lang="nl-NL" dirty="0">
              <a:cs typeface="Arial" panose="020B0604020202020204" pitchFamily="34" charset="0"/>
            </a:endParaRPr>
          </a:p>
        </p:txBody>
      </p:sp>
      <p:sp>
        <p:nvSpPr>
          <p:cNvPr id="3" name="Tijdelijke aanduiding voor inhoud 2">
            <a:extLst>
              <a:ext uri="{FF2B5EF4-FFF2-40B4-BE49-F238E27FC236}">
                <a16:creationId xmlns:a16="http://schemas.microsoft.com/office/drawing/2014/main" id="{6A0E996B-5A75-4594-CADA-2409984C9BC9}"/>
              </a:ext>
            </a:extLst>
          </p:cNvPr>
          <p:cNvSpPr>
            <a:spLocks noGrp="1"/>
          </p:cNvSpPr>
          <p:nvPr>
            <p:ph idx="1"/>
          </p:nvPr>
        </p:nvSpPr>
        <p:spPr/>
        <p:txBody>
          <a:bodyPr>
            <a:noAutofit/>
          </a:bodyPr>
          <a:lstStyle/>
          <a:p>
            <a:pPr marL="0" lvl="0" indent="0">
              <a:spcBef>
                <a:spcPts val="1200"/>
              </a:spcBef>
              <a:buNone/>
            </a:pPr>
            <a:r>
              <a:rPr lang="nl-NL" sz="18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Casus III: </a:t>
            </a:r>
            <a:r>
              <a:rPr lang="nl-NL" sz="18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“Geslaagde mediation in straatroofzaak met </a:t>
            </a:r>
            <a:r>
              <a:rPr lang="nl-NL" sz="1800" dirty="0" err="1">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eindezaaksverklaring</a:t>
            </a:r>
            <a:r>
              <a:rPr lang="nl-NL" sz="18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t>
            </a:r>
          </a:p>
          <a:p>
            <a:pPr marL="0" lvl="0" indent="0">
              <a:spcBef>
                <a:spcPts val="1200"/>
              </a:spcBef>
              <a:buNone/>
            </a:pPr>
            <a:r>
              <a:rPr lang="nl-NL" sz="1800" b="0" dirty="0">
                <a:effectLst/>
                <a:latin typeface="Times New Roman" panose="02020603050405020304" pitchFamily="18" charset="0"/>
                <a:ea typeface="Times New Roman" panose="02020603050405020304" pitchFamily="18" charset="0"/>
                <a:cs typeface="Times New Roman" panose="02020603050405020304" pitchFamily="18" charset="0"/>
              </a:rPr>
              <a:t>Ten derde een strafzaak dat heeft geleid tot de gepubliceerde uitspraak van de rechtbank Gelderland 11 september 2023</a:t>
            </a:r>
            <a:r>
              <a:rPr lang="nl-NL"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nl-NL" sz="1800" b="0" dirty="0">
                <a:effectLst/>
                <a:latin typeface="Times New Roman" panose="02020603050405020304" pitchFamily="18" charset="0"/>
                <a:ea typeface="Times New Roman" panose="02020603050405020304" pitchFamily="18" charset="0"/>
                <a:cs typeface="Times New Roman" panose="02020603050405020304" pitchFamily="18" charset="0"/>
              </a:rPr>
              <a:t>ECLI:NL:RBGEL:2023:5347).</a:t>
            </a:r>
            <a:endParaRPr lang="nl-NL"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spcBef>
                <a:spcPts val="1200"/>
              </a:spcBef>
            </a:pPr>
            <a:r>
              <a:rPr lang="nl-NL" sz="1800" b="0" dirty="0">
                <a:effectLst/>
                <a:latin typeface="Times New Roman" panose="02020603050405020304" pitchFamily="18" charset="0"/>
                <a:ea typeface="Times New Roman" panose="02020603050405020304" pitchFamily="18" charset="0"/>
                <a:cs typeface="Times New Roman" panose="02020603050405020304" pitchFamily="18" charset="0"/>
              </a:rPr>
              <a:t>Een jeugdstrafzaak waarbij het in de kern ging om een (gewapende) straatroof, die is geëindigd met een </a:t>
            </a:r>
            <a:r>
              <a:rPr lang="nl-NL" sz="1800" b="0" dirty="0" err="1">
                <a:effectLst/>
                <a:latin typeface="Times New Roman" panose="02020603050405020304" pitchFamily="18" charset="0"/>
                <a:ea typeface="Times New Roman" panose="02020603050405020304" pitchFamily="18" charset="0"/>
                <a:cs typeface="Times New Roman" panose="02020603050405020304" pitchFamily="18" charset="0"/>
              </a:rPr>
              <a:t>eindezaaksverklaring</a:t>
            </a:r>
            <a:r>
              <a:rPr lang="nl-NL" sz="1800" b="0" dirty="0">
                <a:effectLst/>
                <a:latin typeface="Times New Roman" panose="02020603050405020304" pitchFamily="18" charset="0"/>
                <a:ea typeface="Times New Roman" panose="02020603050405020304" pitchFamily="18" charset="0"/>
                <a:cs typeface="Times New Roman" panose="02020603050405020304" pitchFamily="18" charset="0"/>
              </a:rPr>
              <a:t> na een geslaagd mediationtraject.</a:t>
            </a:r>
          </a:p>
          <a:p>
            <a:pPr>
              <a:spcBef>
                <a:spcPts val="1200"/>
              </a:spcBef>
            </a:pPr>
            <a:r>
              <a:rPr lang="nl-NL" sz="1800" b="0" dirty="0">
                <a:effectLst/>
                <a:latin typeface="Times New Roman" panose="02020603050405020304" pitchFamily="18" charset="0"/>
                <a:ea typeface="Times New Roman" panose="02020603050405020304" pitchFamily="18" charset="0"/>
                <a:cs typeface="Times New Roman" panose="02020603050405020304" pitchFamily="18" charset="0"/>
              </a:rPr>
              <a:t>De kinderrechter is niet toegekomen aan een inhoudelijk oordeel in deze strafzaak, vanwege een geslaagd mediationtraject binnen pilotgebied arrondissement Gelderland (innovatiewet Strafvordering). </a:t>
            </a:r>
            <a:endParaRPr lang="nl-NL"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709001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DD32F9-88AF-8D17-B898-F507834953F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63699DF-A72C-98C8-F3C2-71E716ED7733}"/>
              </a:ext>
            </a:extLst>
          </p:cNvPr>
          <p:cNvSpPr>
            <a:spLocks noGrp="1"/>
          </p:cNvSpPr>
          <p:nvPr>
            <p:ph type="title"/>
          </p:nvPr>
        </p:nvSpPr>
        <p:spPr/>
        <p:txBody>
          <a:bodyPr>
            <a:normAutofit/>
          </a:bodyPr>
          <a:lstStyle/>
          <a:p>
            <a:r>
              <a:rPr lang="nl-NL" dirty="0">
                <a:effectLst/>
                <a:ea typeface="Times New Roman" panose="02020603050405020304" pitchFamily="18" charset="0"/>
                <a:cs typeface="Arial" panose="020B0604020202020204" pitchFamily="34" charset="0"/>
              </a:rPr>
              <a:t>De praktijk: Mediation in Strafzaken (MiS)</a:t>
            </a:r>
            <a:endParaRPr lang="nl-NL" dirty="0">
              <a:cs typeface="Arial" panose="020B0604020202020204" pitchFamily="34" charset="0"/>
            </a:endParaRPr>
          </a:p>
        </p:txBody>
      </p:sp>
      <p:sp>
        <p:nvSpPr>
          <p:cNvPr id="3" name="Tijdelijke aanduiding voor inhoud 2">
            <a:extLst>
              <a:ext uri="{FF2B5EF4-FFF2-40B4-BE49-F238E27FC236}">
                <a16:creationId xmlns:a16="http://schemas.microsoft.com/office/drawing/2014/main" id="{D7A2CB9D-50BB-ED0C-672C-EEFA963DD02C}"/>
              </a:ext>
            </a:extLst>
          </p:cNvPr>
          <p:cNvSpPr>
            <a:spLocks noGrp="1"/>
          </p:cNvSpPr>
          <p:nvPr>
            <p:ph idx="1"/>
          </p:nvPr>
        </p:nvSpPr>
        <p:spPr/>
        <p:txBody>
          <a:bodyPr>
            <a:noAutofit/>
          </a:bodyPr>
          <a:lstStyle/>
          <a:p>
            <a:pPr marL="0" lvl="0" indent="0">
              <a:spcBef>
                <a:spcPts val="1200"/>
              </a:spcBef>
              <a:buNone/>
            </a:pPr>
            <a:r>
              <a:rPr lang="nl-NL" sz="18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Casus IV: “</a:t>
            </a:r>
            <a:r>
              <a:rPr lang="nl-NL" sz="1800" dirty="0" err="1">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eindezaaksverklaring</a:t>
            </a:r>
            <a:r>
              <a:rPr lang="nl-NL" sz="18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van het een gerechtshof 1-2”</a:t>
            </a:r>
          </a:p>
          <a:p>
            <a:pPr marL="0" lvl="0" indent="0">
              <a:spcBef>
                <a:spcPts val="1200"/>
              </a:spcBef>
              <a:buNone/>
            </a:pPr>
            <a:r>
              <a:rPr lang="nl-NL" sz="1800" dirty="0">
                <a:effectLst/>
                <a:latin typeface="Times New Roman" panose="02020603050405020304" pitchFamily="18" charset="0"/>
                <a:ea typeface="Times New Roman" panose="02020603050405020304" pitchFamily="18" charset="0"/>
                <a:cs typeface="Times New Roman" panose="02020603050405020304" pitchFamily="18" charset="0"/>
              </a:rPr>
              <a:t>Ten vierde een strafzaak van het gerechtshof Amsterdam 3 september 2026 (</a:t>
            </a:r>
            <a:r>
              <a:rPr lang="nl-NL" sz="1800" dirty="0">
                <a:effectLst/>
                <a:latin typeface="Times New Roman" panose="02020603050405020304" pitchFamily="18" charset="0"/>
                <a:cs typeface="Times New Roman" panose="02020603050405020304" pitchFamily="18" charset="0"/>
              </a:rPr>
              <a:t>ECLI:NL:GHAMS:2026:2606)</a:t>
            </a:r>
            <a:r>
              <a:rPr lang="nl-NL" sz="1800" dirty="0">
                <a:effectLst/>
                <a:latin typeface="Times New Roman" panose="02020603050405020304" pitchFamily="18" charset="0"/>
                <a:ea typeface="Times New Roman" panose="02020603050405020304" pitchFamily="18" charset="0"/>
                <a:cs typeface="Times New Roman" panose="02020603050405020304" pitchFamily="18" charset="0"/>
              </a:rPr>
              <a:t>.</a:t>
            </a:r>
          </a:p>
          <a:p>
            <a:pPr marL="0" indent="0">
              <a:spcBef>
                <a:spcPts val="1200"/>
              </a:spcBef>
              <a:buNone/>
            </a:pPr>
            <a:endParaRPr lang="nl-NL"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spcAft>
                <a:spcPts val="375"/>
              </a:spcAft>
            </a:pPr>
            <a:endParaRPr lang="nl-NL"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712605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E6B7BA-8538-6380-A022-08F446800F3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628BAC5-5E6C-ADA5-EBD5-816F60F8D07E}"/>
              </a:ext>
            </a:extLst>
          </p:cNvPr>
          <p:cNvSpPr>
            <a:spLocks noGrp="1"/>
          </p:cNvSpPr>
          <p:nvPr>
            <p:ph type="title"/>
          </p:nvPr>
        </p:nvSpPr>
        <p:spPr/>
        <p:txBody>
          <a:bodyPr>
            <a:normAutofit/>
          </a:bodyPr>
          <a:lstStyle/>
          <a:p>
            <a:r>
              <a:rPr lang="nl-NL" dirty="0">
                <a:effectLst/>
                <a:ea typeface="Times New Roman" panose="02020603050405020304" pitchFamily="18" charset="0"/>
                <a:cs typeface="Arial" panose="020B0604020202020204" pitchFamily="34" charset="0"/>
              </a:rPr>
              <a:t>De praktijk: Mediation in Strafzaken (MiS)</a:t>
            </a:r>
            <a:endParaRPr lang="nl-NL" dirty="0">
              <a:cs typeface="Arial" panose="020B0604020202020204" pitchFamily="34" charset="0"/>
            </a:endParaRPr>
          </a:p>
        </p:txBody>
      </p:sp>
      <p:sp>
        <p:nvSpPr>
          <p:cNvPr id="3" name="Tijdelijke aanduiding voor inhoud 2">
            <a:extLst>
              <a:ext uri="{FF2B5EF4-FFF2-40B4-BE49-F238E27FC236}">
                <a16:creationId xmlns:a16="http://schemas.microsoft.com/office/drawing/2014/main" id="{1073C6C6-E800-D57A-DD3E-D4B53DE809FD}"/>
              </a:ext>
            </a:extLst>
          </p:cNvPr>
          <p:cNvSpPr>
            <a:spLocks noGrp="1"/>
          </p:cNvSpPr>
          <p:nvPr>
            <p:ph idx="1"/>
          </p:nvPr>
        </p:nvSpPr>
        <p:spPr/>
        <p:txBody>
          <a:bodyPr>
            <a:noAutofit/>
          </a:bodyPr>
          <a:lstStyle/>
          <a:p>
            <a:pPr marL="0" lvl="0" indent="0">
              <a:spcBef>
                <a:spcPts val="1200"/>
              </a:spcBef>
              <a:buNone/>
            </a:pPr>
            <a:r>
              <a:rPr lang="nl-NL" sz="18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Casus V: “</a:t>
            </a:r>
            <a:r>
              <a:rPr lang="nl-NL" sz="1800" dirty="0" err="1">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eindezaaksverklaring</a:t>
            </a:r>
            <a:r>
              <a:rPr lang="nl-NL" sz="18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van het een gerechtshof 2-2”</a:t>
            </a:r>
          </a:p>
          <a:p>
            <a:pPr marL="0" indent="0">
              <a:spcBef>
                <a:spcPts val="1200"/>
              </a:spcBef>
              <a:buNone/>
            </a:pPr>
            <a:r>
              <a:rPr lang="nl-NL" sz="1800" dirty="0">
                <a:effectLst/>
                <a:latin typeface="Times New Roman" panose="02020603050405020304" pitchFamily="18" charset="0"/>
                <a:ea typeface="Times New Roman" panose="02020603050405020304" pitchFamily="18" charset="0"/>
                <a:cs typeface="Times New Roman" panose="02020603050405020304" pitchFamily="18" charset="0"/>
              </a:rPr>
              <a:t>Ten vijfde een strafzaak van het gerechtshof Den Haag 9 juli 2026 (E</a:t>
            </a:r>
            <a:r>
              <a:rPr lang="nl-NL" sz="1800" dirty="0">
                <a:effectLst/>
                <a:latin typeface="Times New Roman" panose="02020603050405020304" pitchFamily="18" charset="0"/>
                <a:cs typeface="Times New Roman" panose="02020603050405020304" pitchFamily="18" charset="0"/>
              </a:rPr>
              <a:t>CLI:NL:GHDHA:2026:2464).</a:t>
            </a:r>
          </a:p>
          <a:p>
            <a:pPr marL="0" lvl="0" indent="0">
              <a:spcBef>
                <a:spcPts val="1200"/>
              </a:spcBef>
              <a:buNone/>
            </a:pPr>
            <a:endParaRPr lang="nl-NL"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spcBef>
                <a:spcPts val="1200"/>
              </a:spcBef>
              <a:buNone/>
            </a:pPr>
            <a:endParaRPr lang="nl-NL"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spcAft>
                <a:spcPts val="375"/>
              </a:spcAft>
            </a:pPr>
            <a:endParaRPr lang="nl-NL"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598854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AD61F3F-082F-C2C0-2D81-5B5AC3497D79}"/>
              </a:ext>
            </a:extLst>
          </p:cNvPr>
          <p:cNvSpPr>
            <a:spLocks noGrp="1"/>
          </p:cNvSpPr>
          <p:nvPr>
            <p:ph type="title"/>
          </p:nvPr>
        </p:nvSpPr>
        <p:spPr/>
        <p:txBody>
          <a:bodyPr/>
          <a:lstStyle/>
          <a:p>
            <a:r>
              <a:rPr lang="nl-NL" dirty="0"/>
              <a:t>STELLING</a:t>
            </a:r>
          </a:p>
        </p:txBody>
      </p:sp>
      <p:sp>
        <p:nvSpPr>
          <p:cNvPr id="3" name="Tijdelijke aanduiding voor inhoud 2">
            <a:extLst>
              <a:ext uri="{FF2B5EF4-FFF2-40B4-BE49-F238E27FC236}">
                <a16:creationId xmlns:a16="http://schemas.microsoft.com/office/drawing/2014/main" id="{86A4E6CB-62DE-0E3D-EF2C-A646348BE179}"/>
              </a:ext>
            </a:extLst>
          </p:cNvPr>
          <p:cNvSpPr>
            <a:spLocks noGrp="1"/>
          </p:cNvSpPr>
          <p:nvPr>
            <p:ph idx="1"/>
          </p:nvPr>
        </p:nvSpPr>
        <p:spPr/>
        <p:txBody>
          <a:bodyPr>
            <a:normAutofit/>
          </a:bodyPr>
          <a:lstStyle/>
          <a:p>
            <a:pPr marL="0" indent="0" algn="ctr">
              <a:buNone/>
            </a:pPr>
            <a:br>
              <a:rPr lang="nl-NL" altLang="nl-NL" sz="1600" dirty="0">
                <a:latin typeface="Arial" panose="020B0604020202020204" pitchFamily="34" charset="0"/>
                <a:ea typeface="Verdana" panose="020B0604030504040204" pitchFamily="34" charset="0"/>
                <a:cs typeface="Arial" panose="020B0604020202020204" pitchFamily="34" charset="0"/>
              </a:rPr>
            </a:br>
            <a:r>
              <a:rPr lang="nl-NL" altLang="nl-NL" sz="1600" dirty="0">
                <a:latin typeface="Arial" panose="020B0604020202020204" pitchFamily="34" charset="0"/>
                <a:ea typeface="Verdana" panose="020B0604030504040204" pitchFamily="34" charset="0"/>
                <a:cs typeface="Arial" panose="020B0604020202020204" pitchFamily="34" charset="0"/>
              </a:rPr>
              <a:t>“</a:t>
            </a:r>
            <a:r>
              <a:rPr lang="nl-NL" sz="1800" dirty="0">
                <a:effectLst/>
                <a:latin typeface="Arial" panose="020B0604020202020204" pitchFamily="34" charset="0"/>
                <a:ea typeface="Times New Roman" panose="02020603050405020304" pitchFamily="18" charset="0"/>
                <a:cs typeface="Arial" panose="020B0604020202020204" pitchFamily="34" charset="0"/>
              </a:rPr>
              <a:t>Mediation, je komt er niet van los wanneer je er eenmaal beroepsmatig mee te maken krijgt”</a:t>
            </a:r>
          </a:p>
          <a:p>
            <a:pPr marL="0" indent="0" algn="ctr">
              <a:buNone/>
            </a:pPr>
            <a:endParaRPr lang="nl-NL" altLang="nl-NL" sz="1600" b="1" u="sng" dirty="0">
              <a:latin typeface="Arial" panose="020B0604020202020204" pitchFamily="34" charset="0"/>
              <a:ea typeface="Verdana" panose="020B0604030504040204" pitchFamily="34" charset="0"/>
              <a:cs typeface="Arial" panose="020B0604020202020204" pitchFamily="34" charset="0"/>
            </a:endParaRPr>
          </a:p>
          <a:p>
            <a:pPr marL="457200" lvl="1" indent="0" algn="ctr">
              <a:buNone/>
            </a:pPr>
            <a:endParaRPr lang="nl-NL" sz="1600" dirty="0">
              <a:latin typeface="Arial" panose="020B0604020202020204" pitchFamily="34" charset="0"/>
              <a:cs typeface="Arial" panose="020B0604020202020204" pitchFamily="34" charset="0"/>
            </a:endParaRPr>
          </a:p>
          <a:p>
            <a:pPr marL="457200" lvl="1" indent="0" algn="ctr">
              <a:buNone/>
            </a:pPr>
            <a:br>
              <a:rPr lang="nl-NL" altLang="nl-NL" sz="1600" dirty="0">
                <a:latin typeface="Arial" panose="020B0604020202020204" pitchFamily="34" charset="0"/>
                <a:ea typeface="Calibri" panose="020F0502020204030204" pitchFamily="34" charset="0"/>
                <a:cs typeface="Arial" panose="020B0604020202020204" pitchFamily="34" charset="0"/>
              </a:rPr>
            </a:br>
            <a:br>
              <a:rPr lang="nl-NL" altLang="nl-NL" sz="1050" dirty="0">
                <a:latin typeface="Arial" panose="020B0604020202020204" pitchFamily="34" charset="0"/>
                <a:cs typeface="Arial" panose="020B0604020202020204" pitchFamily="34" charset="0"/>
              </a:rPr>
            </a:br>
            <a:endParaRPr lang="nl-NL" dirty="0"/>
          </a:p>
        </p:txBody>
      </p:sp>
    </p:spTree>
    <p:extLst>
      <p:ext uri="{BB962C8B-B14F-4D97-AF65-F5344CB8AC3E}">
        <p14:creationId xmlns:p14="http://schemas.microsoft.com/office/powerpoint/2010/main" val="5123774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139B36-A588-4EEF-40A1-6BE9D8D58AD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1CD2F31-29EB-9A9B-A115-CDE2BBA3D9AE}"/>
              </a:ext>
            </a:extLst>
          </p:cNvPr>
          <p:cNvSpPr>
            <a:spLocks noGrp="1"/>
          </p:cNvSpPr>
          <p:nvPr>
            <p:ph type="title"/>
          </p:nvPr>
        </p:nvSpPr>
        <p:spPr/>
        <p:txBody>
          <a:bodyPr/>
          <a:lstStyle/>
          <a:p>
            <a:r>
              <a:rPr lang="nl-NL" dirty="0"/>
              <a:t>Aan te bevelen literatuur</a:t>
            </a:r>
          </a:p>
        </p:txBody>
      </p:sp>
      <p:sp>
        <p:nvSpPr>
          <p:cNvPr id="3" name="Tijdelijke aanduiding voor inhoud 2">
            <a:extLst>
              <a:ext uri="{FF2B5EF4-FFF2-40B4-BE49-F238E27FC236}">
                <a16:creationId xmlns:a16="http://schemas.microsoft.com/office/drawing/2014/main" id="{164172CB-9F23-BEAE-474F-F07B28DEBC25}"/>
              </a:ext>
            </a:extLst>
          </p:cNvPr>
          <p:cNvSpPr>
            <a:spLocks noGrp="1"/>
          </p:cNvSpPr>
          <p:nvPr>
            <p:ph idx="1"/>
          </p:nvPr>
        </p:nvSpPr>
        <p:spPr/>
        <p:txBody>
          <a:bodyPr>
            <a:normAutofit lnSpcReduction="10000"/>
          </a:bodyPr>
          <a:lstStyle/>
          <a:p>
            <a:r>
              <a:rPr lang="nl-NL" sz="1900" b="1" dirty="0">
                <a:effectLst/>
                <a:latin typeface="Times New Roman" panose="02020603050405020304" pitchFamily="18" charset="0"/>
                <a:cs typeface="Times New Roman" panose="02020603050405020304" pitchFamily="18" charset="0"/>
              </a:rPr>
              <a:t>Artikel door em. prof. Theo de Roos en mr. Alrik de Haas in Proces 2025/6 (BOOM), december 2025: Verkeersstrafrecht en </a:t>
            </a:r>
            <a:r>
              <a:rPr lang="nl-NL" sz="1900" b="1" dirty="0" err="1">
                <a:effectLst/>
                <a:latin typeface="Times New Roman" panose="02020603050405020304" pitchFamily="18" charset="0"/>
                <a:cs typeface="Times New Roman" panose="02020603050405020304" pitchFamily="18" charset="0"/>
              </a:rPr>
              <a:t>mediation</a:t>
            </a:r>
            <a:r>
              <a:rPr lang="nl-NL" sz="1900" b="1" dirty="0">
                <a:effectLst/>
                <a:latin typeface="Times New Roman" panose="02020603050405020304" pitchFamily="18" charset="0"/>
                <a:cs typeface="Times New Roman" panose="02020603050405020304" pitchFamily="18" charset="0"/>
              </a:rPr>
              <a:t> in strafzaken (</a:t>
            </a:r>
            <a:r>
              <a:rPr lang="nl-NL" sz="1900" b="1" dirty="0" err="1">
                <a:effectLst/>
                <a:latin typeface="Times New Roman" panose="02020603050405020304" pitchFamily="18" charset="0"/>
                <a:cs typeface="Times New Roman" panose="02020603050405020304" pitchFamily="18" charset="0"/>
              </a:rPr>
              <a:t>MiS</a:t>
            </a:r>
            <a:r>
              <a:rPr lang="nl-NL" sz="1900" b="1" dirty="0">
                <a:effectLst/>
                <a:latin typeface="Times New Roman" panose="02020603050405020304" pitchFamily="18" charset="0"/>
                <a:cs typeface="Times New Roman" panose="02020603050405020304" pitchFamily="18" charset="0"/>
              </a:rPr>
              <a:t>):</a:t>
            </a:r>
          </a:p>
          <a:p>
            <a:pPr marL="0" indent="0">
              <a:buNone/>
            </a:pPr>
            <a:r>
              <a:rPr lang="nl-NL" sz="1900" b="1" i="1"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1900" i="1" dirty="0">
                <a:effectLst/>
                <a:latin typeface="Times New Roman" panose="02020603050405020304" pitchFamily="18" charset="0"/>
                <a:cs typeface="Times New Roman" panose="02020603050405020304" pitchFamily="18" charset="0"/>
              </a:rPr>
              <a:t>The article discusses the role of mediation in traffic criminal cases, where unintentional traffic offenses often have emotional impact on both victims and offenders. Mediation can promote restorative contact, which influences sentencing. The analysis of relevant case law shows that successful mediation can lead to reduced penalties and victim forgiveness. However, there are cases where a lack of insight or remorse of the offender affects the effectiveness of mediation. The article advocates a greater application of mediation in criminal law, particularly in traffic cases.”</a:t>
            </a:r>
            <a:br>
              <a:rPr lang="nl-NL" sz="1800" i="1" dirty="0">
                <a:effectLst/>
                <a:latin typeface="Times New Roman" panose="02020603050405020304" pitchFamily="18" charset="0"/>
                <a:ea typeface="Times New Roman" panose="02020603050405020304" pitchFamily="18" charset="0"/>
              </a:rPr>
            </a:br>
            <a:br>
              <a:rPr lang="nl-NL" altLang="nl-NL" sz="1600" dirty="0">
                <a:latin typeface="Arial" panose="020B0604020202020204" pitchFamily="34" charset="0"/>
                <a:ea typeface="Calibri" panose="020F0502020204030204" pitchFamily="34" charset="0"/>
                <a:cs typeface="Arial" panose="020B0604020202020204" pitchFamily="34" charset="0"/>
              </a:rPr>
            </a:br>
            <a:br>
              <a:rPr lang="nl-NL" altLang="nl-NL" sz="1050" dirty="0">
                <a:latin typeface="Arial" panose="020B0604020202020204" pitchFamily="34" charset="0"/>
                <a:cs typeface="Arial" panose="020B0604020202020204" pitchFamily="34" charset="0"/>
              </a:rPr>
            </a:br>
            <a:endParaRPr lang="nl-NL" dirty="0"/>
          </a:p>
        </p:txBody>
      </p:sp>
    </p:spTree>
    <p:extLst>
      <p:ext uri="{BB962C8B-B14F-4D97-AF65-F5344CB8AC3E}">
        <p14:creationId xmlns:p14="http://schemas.microsoft.com/office/powerpoint/2010/main" val="30567229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D3FD53-B614-1D16-5445-046CF0BEAA47}"/>
            </a:ext>
          </a:extLst>
        </p:cNvPr>
        <p:cNvGrpSpPr/>
        <p:nvPr/>
      </p:nvGrpSpPr>
      <p:grpSpPr>
        <a:xfrm>
          <a:off x="0" y="0"/>
          <a:ext cx="0" cy="0"/>
          <a:chOff x="0" y="0"/>
          <a:chExt cx="0" cy="0"/>
        </a:xfrm>
      </p:grpSpPr>
      <p:sp>
        <p:nvSpPr>
          <p:cNvPr id="11266" name="Titel 1">
            <a:extLst>
              <a:ext uri="{FF2B5EF4-FFF2-40B4-BE49-F238E27FC236}">
                <a16:creationId xmlns:a16="http://schemas.microsoft.com/office/drawing/2014/main" id="{832843B5-1CAC-571D-D043-8D44C8AB6DBB}"/>
              </a:ext>
            </a:extLst>
          </p:cNvPr>
          <p:cNvSpPr>
            <a:spLocks noGrp="1"/>
          </p:cNvSpPr>
          <p:nvPr>
            <p:ph type="title"/>
          </p:nvPr>
        </p:nvSpPr>
        <p:spPr>
          <a:xfrm>
            <a:off x="913795" y="1385455"/>
            <a:ext cx="10353761" cy="550466"/>
          </a:xfrm>
        </p:spPr>
        <p:txBody>
          <a:bodyPr>
            <a:normAutofit fontScale="90000"/>
          </a:bodyPr>
          <a:lstStyle/>
          <a:p>
            <a:r>
              <a:rPr lang="nl-NL" sz="2200" i="1" dirty="0">
                <a:latin typeface="Arial" panose="020B0604020202020204" pitchFamily="34" charset="0"/>
                <a:cs typeface="Arial" panose="020B0604020202020204" pitchFamily="34" charset="0"/>
              </a:rPr>
              <a:t>Begin november 2024 verschenen bij Jurisdidact: </a:t>
            </a:r>
            <a:br>
              <a:rPr lang="nl-NL" sz="2200" i="1" dirty="0">
                <a:latin typeface="Arial" panose="020B0604020202020204" pitchFamily="34" charset="0"/>
                <a:cs typeface="Arial" panose="020B0604020202020204" pitchFamily="34" charset="0"/>
              </a:rPr>
            </a:br>
            <a:r>
              <a:rPr lang="nl-NL" sz="2200" i="1" dirty="0">
                <a:latin typeface="Arial" panose="020B0604020202020204" pitchFamily="34" charset="0"/>
                <a:cs typeface="Arial" panose="020B0604020202020204" pitchFamily="34" charset="0"/>
              </a:rPr>
              <a:t>Cursus met boek: </a:t>
            </a:r>
            <a:br>
              <a:rPr lang="nl-NL" sz="2200" i="1" dirty="0">
                <a:latin typeface="Arial" panose="020B0604020202020204" pitchFamily="34" charset="0"/>
                <a:cs typeface="Arial" panose="020B0604020202020204" pitchFamily="34" charset="0"/>
              </a:rPr>
            </a:br>
            <a:r>
              <a:rPr lang="nl-NL" sz="2200" i="1" dirty="0">
                <a:latin typeface="Arial" panose="020B0604020202020204" pitchFamily="34" charset="0"/>
                <a:cs typeface="Arial" panose="020B0604020202020204" pitchFamily="34" charset="0"/>
              </a:rPr>
              <a:t>geschreven door prof. mr. Theo de Roos en Alrik de Haas</a:t>
            </a:r>
            <a:br>
              <a:rPr lang="nl-NL" sz="2200" i="1" dirty="0">
                <a:latin typeface="Arial" panose="020B0604020202020204" pitchFamily="34" charset="0"/>
                <a:cs typeface="Arial" panose="020B0604020202020204" pitchFamily="34" charset="0"/>
              </a:rPr>
            </a:br>
            <a:br>
              <a:rPr lang="nl-NL" sz="2200" i="1" dirty="0">
                <a:latin typeface="Arial" panose="020B0604020202020204" pitchFamily="34" charset="0"/>
                <a:cs typeface="Arial" panose="020B0604020202020204" pitchFamily="34" charset="0"/>
              </a:rPr>
            </a:br>
            <a:r>
              <a:rPr lang="nl-NL" sz="2200" i="1" dirty="0">
                <a:solidFill>
                  <a:schemeClr val="bg1"/>
                </a:solidFill>
                <a:latin typeface="Arial" panose="020B0604020202020204" pitchFamily="34" charset="0"/>
                <a:cs typeface="Arial" panose="020B0604020202020204" pitchFamily="34" charset="0"/>
              </a:rPr>
              <a:t>Zie: </a:t>
            </a:r>
            <a:r>
              <a:rPr lang="nl-NL" sz="2200" i="1" u="sng" dirty="0">
                <a:solidFill>
                  <a:schemeClr val="bg1"/>
                </a:solidFill>
                <a:effectLst/>
                <a:latin typeface="Arial" panose="020B0604020202020204" pitchFamily="34" charset="0"/>
                <a:ea typeface="Aptos" panose="020B00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https://www.jurisdidact.nl/cursusaanbod/anders-afdoen-in-strafzaken-mediation-en-andere-wegen-naar-herstel-in-het-strafrecht/</a:t>
            </a:r>
            <a:r>
              <a:rPr lang="nl-NL" sz="2200" i="1" u="sng"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br>
              <a:rPr lang="nl-NL" sz="2200" i="1" u="sng" dirty="0">
                <a:solidFill>
                  <a:schemeClr val="bg1"/>
                </a:solidFill>
                <a:effectLst/>
                <a:latin typeface="Arial" panose="020B0604020202020204" pitchFamily="34" charset="0"/>
                <a:ea typeface="Aptos" panose="020B0004020202020204" pitchFamily="34" charset="0"/>
                <a:cs typeface="Arial" panose="020B0604020202020204" pitchFamily="34" charset="0"/>
              </a:rPr>
            </a:br>
            <a:br>
              <a:rPr lang="nl-NL" sz="2200" i="1" u="sng" dirty="0">
                <a:solidFill>
                  <a:schemeClr val="bg1"/>
                </a:solidFill>
                <a:effectLst/>
                <a:latin typeface="Arial" panose="020B0604020202020204" pitchFamily="34" charset="0"/>
                <a:ea typeface="Aptos" panose="020B0004020202020204" pitchFamily="34" charset="0"/>
                <a:cs typeface="Arial" panose="020B0604020202020204" pitchFamily="34" charset="0"/>
              </a:rPr>
            </a:br>
            <a:r>
              <a:rPr lang="nl-NL" sz="2200" i="1" u="sng" dirty="0">
                <a:solidFill>
                  <a:srgbClr val="FF0000"/>
                </a:solidFill>
                <a:effectLst/>
                <a:latin typeface="Arial" panose="020B0604020202020204" pitchFamily="34" charset="0"/>
                <a:ea typeface="Aptos" panose="020B0004020202020204" pitchFamily="34" charset="0"/>
                <a:cs typeface="Arial" panose="020B0604020202020204" pitchFamily="34" charset="0"/>
              </a:rPr>
              <a:t>KORTING VOOR LEDEN NV(J)SA</a:t>
            </a:r>
            <a:br>
              <a:rPr lang="nl-NL" sz="2200" dirty="0">
                <a:solidFill>
                  <a:schemeClr val="bg1"/>
                </a:solidFill>
                <a:effectLst/>
                <a:latin typeface="Arial" panose="020B0604020202020204" pitchFamily="34" charset="0"/>
                <a:ea typeface="Aptos" panose="020B0004020202020204" pitchFamily="34" charset="0"/>
                <a:cs typeface="Arial" panose="020B0604020202020204" pitchFamily="34" charset="0"/>
              </a:rPr>
            </a:br>
            <a:endParaRPr lang="nl-NL" sz="2200" i="1" dirty="0">
              <a:solidFill>
                <a:schemeClr val="bg1"/>
              </a:solidFill>
              <a:latin typeface="Arial" panose="020B0604020202020204" pitchFamily="34" charset="0"/>
              <a:cs typeface="Arial" panose="020B0604020202020204" pitchFamily="34" charset="0"/>
            </a:endParaRPr>
          </a:p>
        </p:txBody>
      </p:sp>
      <p:pic>
        <p:nvPicPr>
          <p:cNvPr id="3" name="Tijdelijke aanduiding voor inhoud 2" descr="Afbeelding met tekst, schermopname, persoon, ontwerp&#10;&#10;Automatisch gegenereerde beschrijving">
            <a:extLst>
              <a:ext uri="{FF2B5EF4-FFF2-40B4-BE49-F238E27FC236}">
                <a16:creationId xmlns:a16="http://schemas.microsoft.com/office/drawing/2014/main" id="{9F660757-6693-4877-0011-C721D4287520}"/>
              </a:ext>
            </a:extLst>
          </p:cNvPr>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4304145" y="2826326"/>
            <a:ext cx="3092063" cy="3888509"/>
          </a:xfrm>
        </p:spPr>
      </p:pic>
    </p:spTree>
    <p:extLst>
      <p:ext uri="{BB962C8B-B14F-4D97-AF65-F5344CB8AC3E}">
        <p14:creationId xmlns:p14="http://schemas.microsoft.com/office/powerpoint/2010/main" val="24087941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ekstvak 2">
            <a:extLst>
              <a:ext uri="{FF2B5EF4-FFF2-40B4-BE49-F238E27FC236}">
                <a16:creationId xmlns:a16="http://schemas.microsoft.com/office/drawing/2014/main" id="{638C1E08-93B0-C1B9-35A7-8F12BDB1B7EF}"/>
              </a:ext>
            </a:extLst>
          </p:cNvPr>
          <p:cNvSpPr txBox="1">
            <a:spLocks noChangeArrowheads="1"/>
          </p:cNvSpPr>
          <p:nvPr/>
        </p:nvSpPr>
        <p:spPr bwMode="auto">
          <a:xfrm>
            <a:off x="2279651" y="2276475"/>
            <a:ext cx="8569325"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nl-NL" altLang="nl-NL" sz="2000" dirty="0">
                <a:latin typeface="Arial" panose="020B0604020202020204" pitchFamily="34" charset="0"/>
                <a:cs typeface="Arial" panose="020B0604020202020204" pitchFamily="34" charset="0"/>
              </a:rPr>
              <a:t>VRAGEN? </a:t>
            </a:r>
          </a:p>
          <a:p>
            <a:pPr eaLnBrk="1" hangingPunct="1">
              <a:spcBef>
                <a:spcPct val="0"/>
              </a:spcBef>
              <a:buFontTx/>
              <a:buNone/>
            </a:pPr>
            <a:endParaRPr lang="nl-NL" altLang="nl-NL" sz="2000" dirty="0">
              <a:latin typeface="Arial" panose="020B0604020202020204" pitchFamily="34" charset="0"/>
              <a:cs typeface="Arial" panose="020B0604020202020204" pitchFamily="34" charset="0"/>
            </a:endParaRPr>
          </a:p>
          <a:p>
            <a:pPr eaLnBrk="1" hangingPunct="1">
              <a:spcBef>
                <a:spcPct val="0"/>
              </a:spcBef>
              <a:buFontTx/>
              <a:buNone/>
            </a:pPr>
            <a:r>
              <a:rPr lang="nl-NL" altLang="nl-NL" sz="2000" dirty="0">
                <a:latin typeface="Arial" panose="020B0604020202020204" pitchFamily="34" charset="0"/>
                <a:cs typeface="Arial" panose="020B0604020202020204" pitchFamily="34" charset="0"/>
              </a:rPr>
              <a:t>Neem gerust contact op:</a:t>
            </a:r>
          </a:p>
          <a:p>
            <a:pPr eaLnBrk="1" hangingPunct="1">
              <a:spcBef>
                <a:spcPct val="0"/>
              </a:spcBef>
              <a:buFontTx/>
              <a:buNone/>
            </a:pPr>
            <a:endParaRPr lang="nl-NL" altLang="nl-NL" sz="2000" dirty="0">
              <a:latin typeface="Arial" panose="020B0604020202020204" pitchFamily="34" charset="0"/>
              <a:cs typeface="Arial" panose="020B0604020202020204" pitchFamily="34" charset="0"/>
            </a:endParaRPr>
          </a:p>
          <a:p>
            <a:pPr eaLnBrk="1" hangingPunct="1">
              <a:spcBef>
                <a:spcPct val="0"/>
              </a:spcBef>
              <a:buFontTx/>
              <a:buNone/>
            </a:pPr>
            <a:r>
              <a:rPr lang="nl-NL" altLang="nl-NL" sz="2000" dirty="0">
                <a:latin typeface="Arial" panose="020B0604020202020204" pitchFamily="34" charset="0"/>
                <a:cs typeface="Arial" panose="020B0604020202020204" pitchFamily="34" charset="0"/>
              </a:rPr>
              <a:t>prof. mr. Theo de Roos, e-mail: </a:t>
            </a:r>
            <a:r>
              <a:rPr lang="nl-NL" altLang="nl-NL" sz="2000" dirty="0">
                <a:latin typeface="Arial" panose="020B0604020202020204" pitchFamily="34" charset="0"/>
                <a:cs typeface="Arial" panose="020B0604020202020204" pitchFamily="34" charset="0"/>
                <a:hlinkClick r:id="rId2"/>
              </a:rPr>
              <a:t>deroosta@gmail.com</a:t>
            </a:r>
            <a:r>
              <a:rPr lang="nl-NL" altLang="nl-NL" sz="2000" dirty="0">
                <a:latin typeface="Arial" panose="020B0604020202020204" pitchFamily="34" charset="0"/>
                <a:cs typeface="Arial" panose="020B0604020202020204" pitchFamily="34" charset="0"/>
              </a:rPr>
              <a:t> </a:t>
            </a:r>
          </a:p>
          <a:p>
            <a:pPr eaLnBrk="1" hangingPunct="1">
              <a:spcBef>
                <a:spcPct val="0"/>
              </a:spcBef>
              <a:buFontTx/>
              <a:buNone/>
            </a:pPr>
            <a:r>
              <a:rPr lang="nl-NL" altLang="nl-NL" sz="2000" dirty="0">
                <a:latin typeface="Arial" panose="020B0604020202020204" pitchFamily="34" charset="0"/>
                <a:cs typeface="Arial" panose="020B0604020202020204" pitchFamily="34" charset="0"/>
              </a:rPr>
              <a:t>mr. Alrik de Haas, e-mail: </a:t>
            </a:r>
            <a:r>
              <a:rPr lang="nl-NL" altLang="nl-NL" sz="2000" dirty="0">
                <a:latin typeface="Arial" panose="020B0604020202020204" pitchFamily="34" charset="0"/>
                <a:cs typeface="Arial" panose="020B0604020202020204" pitchFamily="34" charset="0"/>
                <a:hlinkClick r:id="rId3"/>
              </a:rPr>
              <a:t>alrik@dewittetoga.nl</a:t>
            </a:r>
            <a:r>
              <a:rPr lang="nl-NL" altLang="nl-NL" sz="2000" dirty="0">
                <a:latin typeface="Arial" panose="020B0604020202020204" pitchFamily="34" charset="0"/>
                <a:cs typeface="Arial" panose="020B0604020202020204" pitchFamily="34" charset="0"/>
              </a:rPr>
              <a:t> of </a:t>
            </a:r>
            <a:r>
              <a:rPr lang="nl-NL" altLang="nl-NL" sz="2000" dirty="0">
                <a:latin typeface="Arial" panose="020B0604020202020204" pitchFamily="34" charset="0"/>
                <a:cs typeface="Arial" panose="020B0604020202020204" pitchFamily="34" charset="0"/>
                <a:hlinkClick r:id="rId4"/>
              </a:rPr>
              <a:t>info@alrikdehaas.nl</a:t>
            </a:r>
            <a:r>
              <a:rPr lang="nl-NL" altLang="nl-NL" sz="2000" dirty="0">
                <a:latin typeface="Arial" panose="020B0604020202020204" pitchFamily="34" charset="0"/>
                <a:cs typeface="Arial" panose="020B0604020202020204" pitchFamily="34" charset="0"/>
              </a:rPr>
              <a:t>   </a:t>
            </a:r>
          </a:p>
          <a:p>
            <a:pPr eaLnBrk="1" hangingPunct="1">
              <a:spcBef>
                <a:spcPct val="0"/>
              </a:spcBef>
              <a:buFontTx/>
              <a:buNone/>
            </a:pPr>
            <a:endParaRPr lang="nl-NL" altLang="nl-NL" sz="2000" dirty="0">
              <a:latin typeface="Arial" panose="020B0604020202020204" pitchFamily="34" charset="0"/>
              <a:cs typeface="Arial" panose="020B0604020202020204" pitchFamily="34" charset="0"/>
            </a:endParaRPr>
          </a:p>
          <a:p>
            <a:pPr eaLnBrk="1" hangingPunct="1">
              <a:spcBef>
                <a:spcPct val="0"/>
              </a:spcBef>
              <a:buFont typeface="Arial" panose="020B0604020202020204" pitchFamily="34" charset="0"/>
              <a:buNone/>
            </a:pPr>
            <a:r>
              <a:rPr lang="nl-NL" altLang="nl-NL" sz="2000" dirty="0">
                <a:latin typeface="Arial" panose="020B0604020202020204" pitchFamily="34" charset="0"/>
                <a:cs typeface="Arial" panose="020B0604020202020204" pitchFamily="34" charset="0"/>
              </a:rPr>
              <a:t>Of volg op LinkedIn		</a:t>
            </a:r>
          </a:p>
          <a:p>
            <a:pPr eaLnBrk="1" hangingPunct="1">
              <a:spcBef>
                <a:spcPct val="0"/>
              </a:spcBef>
              <a:buFontTx/>
              <a:buNone/>
            </a:pPr>
            <a:endParaRPr lang="nl-NL" altLang="nl-NL" sz="2000" dirty="0">
              <a:latin typeface="Arial" panose="020B0604020202020204" pitchFamily="34" charset="0"/>
              <a:cs typeface="Arial" panose="020B0604020202020204" pitchFamily="34"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6D8C60"/>
      </a:dk2>
      <a:lt2>
        <a:srgbClr val="B1D7A1"/>
      </a:lt2>
      <a:accent1>
        <a:srgbClr val="81B992"/>
      </a:accent1>
      <a:accent2>
        <a:srgbClr val="9ABC65"/>
      </a:accent2>
      <a:accent3>
        <a:srgbClr val="BDB564"/>
      </a:accent3>
      <a:accent4>
        <a:srgbClr val="BD8964"/>
      </a:accent4>
      <a:accent5>
        <a:srgbClr val="BD6466"/>
      </a:accent5>
      <a:accent6>
        <a:srgbClr val="64A4BD"/>
      </a:accent6>
      <a:hlink>
        <a:srgbClr val="8CCC71"/>
      </a:hlink>
      <a:folHlink>
        <a:srgbClr val="A4C795"/>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4539428D-6454-4FE6-B992-2D59F0AC2F89}"/>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TM04033921[[fn=Damask]]</Template>
  <TotalTime>398</TotalTime>
  <Words>1039</Words>
  <Application>Microsoft Office PowerPoint</Application>
  <PresentationFormat>Breedbeeld</PresentationFormat>
  <Paragraphs>70</Paragraphs>
  <Slides>13</Slides>
  <Notes>1</Notes>
  <HiddenSlides>0</HiddenSlides>
  <MMClips>0</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13</vt:i4>
      </vt:variant>
    </vt:vector>
  </HeadingPairs>
  <TitlesOfParts>
    <vt:vector size="20" baseType="lpstr">
      <vt:lpstr>adelle_sanslight</vt:lpstr>
      <vt:lpstr>Arial</vt:lpstr>
      <vt:lpstr>Bookman Old Style</vt:lpstr>
      <vt:lpstr>Calibri</vt:lpstr>
      <vt:lpstr>Rockwell</vt:lpstr>
      <vt:lpstr>Times New Roman</vt:lpstr>
      <vt:lpstr>Damask</vt:lpstr>
      <vt:lpstr>Harder straffen! Mediation in Strafrecht in het kader van punitief populisme</vt:lpstr>
      <vt:lpstr>FOCUS OP De praktijk van Mediation in Strafzaken (MiS):  berechting in eerste aanleg en in de fase van hoger beroep</vt:lpstr>
      <vt:lpstr>FOCUS OP De praktijk van Mediation in Strafzaken (MiS):  berechting in eerste aanleg en in de fase van hoger beroep</vt:lpstr>
      <vt:lpstr>FOCUS OP De praktijk van Mediation in Strafzaken (MiS):  berechting in eerste aanleg en in de fase van hoger beroep</vt:lpstr>
      <vt:lpstr>De praktijk: Mediation in Strafzaken (MiS)</vt:lpstr>
      <vt:lpstr>De praktijk: Mediation in Strafzaken (MiS)</vt:lpstr>
      <vt:lpstr>De praktijk: Mediation in Strafzaken (MiS)</vt:lpstr>
      <vt:lpstr>De praktijk: Mediation in Strafzaken (MiS)</vt:lpstr>
      <vt:lpstr>De praktijk: Mediation in Strafzaken (MiS)</vt:lpstr>
      <vt:lpstr>STELLING</vt:lpstr>
      <vt:lpstr>Aan te bevelen literatuur</vt:lpstr>
      <vt:lpstr>Begin november 2024 verschenen bij Jurisdidact:  Cursus met boek:  geschreven door prof. mr. Theo de Roos en Alrik de Haas  Zie: https://www.jurisdidact.nl/cursusaanbod/anders-afdoen-in-strafzaken-mediation-en-andere-wegen-naar-herstel-in-het-strafrecht/   KORTING VOOR LEDEN NV(J)SA </vt:lpstr>
      <vt:lpstr>PowerPoint-presentatie</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Slachtofferrechten</dc:title>
  <dc:creator>theo de roos</dc:creator>
  <cp:lastModifiedBy>Info Alrik de Haas</cp:lastModifiedBy>
  <cp:revision>147</cp:revision>
  <dcterms:created xsi:type="dcterms:W3CDTF">1900-01-01T00:00:00Z</dcterms:created>
  <dcterms:modified xsi:type="dcterms:W3CDTF">2026-10-13T07:38:54Z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2052-11.3.0</vt:lpwstr>
  </property>
</Properties>
</file>